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61" r:id="rId4"/>
    <p:sldId id="258" r:id="rId5"/>
    <p:sldId id="266" r:id="rId6"/>
    <p:sldId id="259" r:id="rId7"/>
    <p:sldId id="267" r:id="rId8"/>
    <p:sldId id="268" r:id="rId9"/>
    <p:sldId id="269" r:id="rId10"/>
    <p:sldId id="270" r:id="rId11"/>
    <p:sldId id="265" r:id="rId12"/>
    <p:sldId id="262" r:id="rId13"/>
    <p:sldId id="264" r:id="rId14"/>
    <p:sldId id="26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63" r:id="rId23"/>
  </p:sldIdLst>
  <p:sldSz cx="9906000" cy="6858000" type="A4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28" userDrawn="1">
          <p15:clr>
            <a:srgbClr val="A4A3A4"/>
          </p15:clr>
        </p15:guide>
        <p15:guide id="3" pos="5773" userDrawn="1">
          <p15:clr>
            <a:srgbClr val="A4A3A4"/>
          </p15:clr>
        </p15:guide>
        <p15:guide id="4" pos="3120" userDrawn="1">
          <p15:clr>
            <a:srgbClr val="A4A3A4"/>
          </p15:clr>
        </p15:guide>
        <p15:guide id="5" orient="horz" pos="402" userDrawn="1">
          <p15:clr>
            <a:srgbClr val="A4A3A4"/>
          </p15:clr>
        </p15:guide>
        <p15:guide id="6" orient="horz" pos="40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7474"/>
    <a:srgbClr val="FFFF00"/>
    <a:srgbClr val="E50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969"/>
    <p:restoredTop sz="95976"/>
  </p:normalViewPr>
  <p:slideViewPr>
    <p:cSldViewPr snapToGrid="0" snapToObjects="1">
      <p:cViewPr>
        <p:scale>
          <a:sx n="96" d="100"/>
          <a:sy n="96" d="100"/>
        </p:scale>
        <p:origin x="2248" y="512"/>
      </p:cViewPr>
      <p:guideLst>
        <p:guide orient="horz" pos="2160"/>
        <p:guide pos="728"/>
        <p:guide pos="5773"/>
        <p:guide pos="3120"/>
        <p:guide orient="horz" pos="402"/>
        <p:guide orient="horz" pos="40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0CB8187A-C3E4-D0C3-E687-1EFD4D5BFD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3B853F9-0A50-C1B0-A941-2B290D9A0F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A23DAE-3F72-744D-BD1A-6EF18C9436CD}" type="datetimeFigureOut">
              <a:rPr lang="es-ES" smtClean="0"/>
              <a:t>30/4/22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F5277F2-5A5C-55A8-7FEA-F411894E05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B40ABF8-84CC-5581-F4A4-51ECBCA30B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E2D8A9-C8F4-3641-98BC-1851A062B9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0473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916D98-E3CE-9E43-AC6D-832F8B35995F}" type="datetimeFigureOut">
              <a:rPr lang="es-ES" smtClean="0"/>
              <a:t>30/4/22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2E5D19-1066-6A4D-8DD3-9708A3E6487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0300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0372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6328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1966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7101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60438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46235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93255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37888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74235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67205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8042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52170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7418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4162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2171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5821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8056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4053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E5D19-1066-6A4D-8DD3-9708A3E64877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0506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257E3-E404-4596-8E82-462421F9C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12516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940B36-6F71-5D6E-6A70-718E8E513D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5008"/>
            </a:lvl1pPr>
            <a:lvl2pPr marL="953812" indent="0" algn="ctr">
              <a:buNone/>
              <a:defRPr sz="4173"/>
            </a:lvl2pPr>
            <a:lvl3pPr marL="1907623" indent="0" algn="ctr">
              <a:buNone/>
              <a:defRPr sz="3755"/>
            </a:lvl3pPr>
            <a:lvl4pPr marL="2861439" indent="0" algn="ctr">
              <a:buNone/>
              <a:defRPr sz="3338"/>
            </a:lvl4pPr>
            <a:lvl5pPr marL="3815251" indent="0" algn="ctr">
              <a:buNone/>
              <a:defRPr sz="3338"/>
            </a:lvl5pPr>
            <a:lvl6pPr marL="4769062" indent="0" algn="ctr">
              <a:buNone/>
              <a:defRPr sz="3338"/>
            </a:lvl6pPr>
            <a:lvl7pPr marL="5722875" indent="0" algn="ctr">
              <a:buNone/>
              <a:defRPr sz="3338"/>
            </a:lvl7pPr>
            <a:lvl8pPr marL="6676687" indent="0" algn="ctr">
              <a:buNone/>
              <a:defRPr sz="3338"/>
            </a:lvl8pPr>
            <a:lvl9pPr marL="7630499" indent="0" algn="ctr">
              <a:buNone/>
              <a:defRPr sz="3338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C746A2-B6AA-36E8-B01B-14B875CF7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93D8D-87C3-A649-9646-A9AFD8AF31C6}" type="datetime1">
              <a:rPr lang="es-ES" smtClean="0"/>
              <a:t>30/4/22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8B7224-ED1F-5D96-9DB4-88DBDF50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8030501-AC46-32F2-6215-655E0B714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7536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857A63-3A15-7CB0-E289-9D1E8326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63A461-BC37-3495-B541-CFF23C4C9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5CE015-14B2-9977-995E-95892304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C2055-B520-7F46-8086-490DC1985781}" type="datetime1">
              <a:rPr lang="es-ES" smtClean="0"/>
              <a:t>30/4/22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574571-09D8-3774-D529-D1FB8E45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0CC413-DBDA-4FC4-DAA3-8987F3E60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8121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DC18396-8E72-D242-ADA7-676C490762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88981" y="365125"/>
            <a:ext cx="2135981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43B0AD6-AA88-93A1-8C6B-FDD3695ED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1037" y="365125"/>
            <a:ext cx="6284119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E077A8-F3D8-01BE-8CB1-697A3BA90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3CC51-B6A2-3042-A4C1-B3C29FC37DE0}" type="datetime1">
              <a:rPr lang="es-ES" smtClean="0"/>
              <a:t>30/4/22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CB97C3-36E3-60AF-C8EB-178DD8465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593C85-94E0-AF06-30C9-712922FC8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6206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DA9A34-EDF0-D06D-DCDD-732507CD3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F45D18-5B38-4E90-0D39-5882B4722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F9F94B-2DA4-B5CF-ABB0-21FF8A25C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585AB-164D-6842-BDD0-3B8D43EAF980}" type="datetime1">
              <a:rPr lang="es-ES" smtClean="0"/>
              <a:t>30/4/22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6FA9E80-BD44-A043-339E-5C6471F8C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23FFA6-6226-BC85-DC92-B0D83E696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3267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C375A7-AF41-293F-F75B-A77A3A8F6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81" y="1709738"/>
            <a:ext cx="8543925" cy="2852737"/>
          </a:xfrm>
        </p:spPr>
        <p:txBody>
          <a:bodyPr anchor="b"/>
          <a:lstStyle>
            <a:lvl1pPr>
              <a:defRPr sz="12516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AA660AC-3DF9-85FD-0D43-3F845CB29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881" y="4589465"/>
            <a:ext cx="8543925" cy="1500187"/>
          </a:xfrm>
        </p:spPr>
        <p:txBody>
          <a:bodyPr/>
          <a:lstStyle>
            <a:lvl1pPr marL="0" indent="0">
              <a:buNone/>
              <a:defRPr sz="5008">
                <a:solidFill>
                  <a:schemeClr val="tx1">
                    <a:tint val="75000"/>
                  </a:schemeClr>
                </a:solidFill>
              </a:defRPr>
            </a:lvl1pPr>
            <a:lvl2pPr marL="953812" indent="0">
              <a:buNone/>
              <a:defRPr sz="4173">
                <a:solidFill>
                  <a:schemeClr val="tx1">
                    <a:tint val="75000"/>
                  </a:schemeClr>
                </a:solidFill>
              </a:defRPr>
            </a:lvl2pPr>
            <a:lvl3pPr marL="1907623" indent="0">
              <a:buNone/>
              <a:defRPr sz="3755">
                <a:solidFill>
                  <a:schemeClr val="tx1">
                    <a:tint val="75000"/>
                  </a:schemeClr>
                </a:solidFill>
              </a:defRPr>
            </a:lvl3pPr>
            <a:lvl4pPr marL="2861439" indent="0">
              <a:buNone/>
              <a:defRPr sz="3338">
                <a:solidFill>
                  <a:schemeClr val="tx1">
                    <a:tint val="75000"/>
                  </a:schemeClr>
                </a:solidFill>
              </a:defRPr>
            </a:lvl4pPr>
            <a:lvl5pPr marL="3815251" indent="0">
              <a:buNone/>
              <a:defRPr sz="3338">
                <a:solidFill>
                  <a:schemeClr val="tx1">
                    <a:tint val="75000"/>
                  </a:schemeClr>
                </a:solidFill>
              </a:defRPr>
            </a:lvl5pPr>
            <a:lvl6pPr marL="4769062" indent="0">
              <a:buNone/>
              <a:defRPr sz="3338">
                <a:solidFill>
                  <a:schemeClr val="tx1">
                    <a:tint val="75000"/>
                  </a:schemeClr>
                </a:solidFill>
              </a:defRPr>
            </a:lvl6pPr>
            <a:lvl7pPr marL="5722875" indent="0">
              <a:buNone/>
              <a:defRPr sz="3338">
                <a:solidFill>
                  <a:schemeClr val="tx1">
                    <a:tint val="75000"/>
                  </a:schemeClr>
                </a:solidFill>
              </a:defRPr>
            </a:lvl7pPr>
            <a:lvl8pPr marL="6676687" indent="0">
              <a:buNone/>
              <a:defRPr sz="3338">
                <a:solidFill>
                  <a:schemeClr val="tx1">
                    <a:tint val="75000"/>
                  </a:schemeClr>
                </a:solidFill>
              </a:defRPr>
            </a:lvl8pPr>
            <a:lvl9pPr marL="7630499" indent="0">
              <a:buNone/>
              <a:defRPr sz="33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471372-F72F-836C-6D6F-EDBFE5351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D5922-9FED-824B-8944-3EA48C1C82DB}" type="datetime1">
              <a:rPr lang="es-ES" smtClean="0"/>
              <a:t>30/4/22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69B3BC1-E601-733F-5939-9748A99C4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AB9E0B-E2EF-431F-3003-1FD2D35B9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8701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08092F-8828-E8E4-33BC-4929B3A56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177949-CCE0-032D-D2EA-91183397D5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13264F8-973B-4964-0D1E-ADFED20C4C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8F4F43D-9788-2A91-578B-3BE53B7C5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A911-AFA0-0847-B857-E8BD1118E304}" type="datetime1">
              <a:rPr lang="es-ES" smtClean="0"/>
              <a:t>30/4/22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596BB6B-D517-58F2-423B-07B287B4B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DF33A35-200A-8717-2A20-AC58F2A62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9848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FDD34A-B066-8030-9EB7-18430D22F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30" y="365127"/>
            <a:ext cx="8543925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677D61B-6675-F277-0F59-E4DCDBBB6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330" y="1681164"/>
            <a:ext cx="4190702" cy="823912"/>
          </a:xfrm>
        </p:spPr>
        <p:txBody>
          <a:bodyPr anchor="b"/>
          <a:lstStyle>
            <a:lvl1pPr marL="0" indent="0">
              <a:buNone/>
              <a:defRPr sz="5008" b="1"/>
            </a:lvl1pPr>
            <a:lvl2pPr marL="953812" indent="0">
              <a:buNone/>
              <a:defRPr sz="4173" b="1"/>
            </a:lvl2pPr>
            <a:lvl3pPr marL="1907623" indent="0">
              <a:buNone/>
              <a:defRPr sz="3755" b="1"/>
            </a:lvl3pPr>
            <a:lvl4pPr marL="2861439" indent="0">
              <a:buNone/>
              <a:defRPr sz="3338" b="1"/>
            </a:lvl4pPr>
            <a:lvl5pPr marL="3815251" indent="0">
              <a:buNone/>
              <a:defRPr sz="3338" b="1"/>
            </a:lvl5pPr>
            <a:lvl6pPr marL="4769062" indent="0">
              <a:buNone/>
              <a:defRPr sz="3338" b="1"/>
            </a:lvl6pPr>
            <a:lvl7pPr marL="5722875" indent="0">
              <a:buNone/>
              <a:defRPr sz="3338" b="1"/>
            </a:lvl7pPr>
            <a:lvl8pPr marL="6676687" indent="0">
              <a:buNone/>
              <a:defRPr sz="3338" b="1"/>
            </a:lvl8pPr>
            <a:lvl9pPr marL="7630499" indent="0">
              <a:buNone/>
              <a:defRPr sz="3338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B3FB90B-56CB-C0DA-F09F-0D2C5FB5F9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330" y="2505076"/>
            <a:ext cx="4190702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5CA8ED5-5BE5-35C9-8280-D6D74C2799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14915" y="1681164"/>
            <a:ext cx="4211340" cy="823912"/>
          </a:xfrm>
        </p:spPr>
        <p:txBody>
          <a:bodyPr anchor="b"/>
          <a:lstStyle>
            <a:lvl1pPr marL="0" indent="0">
              <a:buNone/>
              <a:defRPr sz="5008" b="1"/>
            </a:lvl1pPr>
            <a:lvl2pPr marL="953812" indent="0">
              <a:buNone/>
              <a:defRPr sz="4173" b="1"/>
            </a:lvl2pPr>
            <a:lvl3pPr marL="1907623" indent="0">
              <a:buNone/>
              <a:defRPr sz="3755" b="1"/>
            </a:lvl3pPr>
            <a:lvl4pPr marL="2861439" indent="0">
              <a:buNone/>
              <a:defRPr sz="3338" b="1"/>
            </a:lvl4pPr>
            <a:lvl5pPr marL="3815251" indent="0">
              <a:buNone/>
              <a:defRPr sz="3338" b="1"/>
            </a:lvl5pPr>
            <a:lvl6pPr marL="4769062" indent="0">
              <a:buNone/>
              <a:defRPr sz="3338" b="1"/>
            </a:lvl6pPr>
            <a:lvl7pPr marL="5722875" indent="0">
              <a:buNone/>
              <a:defRPr sz="3338" b="1"/>
            </a:lvl7pPr>
            <a:lvl8pPr marL="6676687" indent="0">
              <a:buNone/>
              <a:defRPr sz="3338" b="1"/>
            </a:lvl8pPr>
            <a:lvl9pPr marL="7630499" indent="0">
              <a:buNone/>
              <a:defRPr sz="3338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46F5641-5EA7-DDB6-6583-D6096AE7C2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14915" y="2505076"/>
            <a:ext cx="4211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3CA9B94-9513-D4DF-12C6-532A7C7EA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A4781-1467-994E-8484-B502ECCD5114}" type="datetime1">
              <a:rPr lang="es-ES" smtClean="0"/>
              <a:t>30/4/22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6E9F873-DD73-38BD-1910-EACD96F6C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8304089-BAD8-2980-24C2-55A40CDE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4336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60CFF4-8CB4-EE78-BBF4-9B2334BDD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72ECF37-F660-F808-1340-2AE69D79F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76340-01FC-F64A-AD4E-EE2AB499D4C0}" type="datetime1">
              <a:rPr lang="es-ES" smtClean="0"/>
              <a:t>30/4/22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C7F6485-2751-45BB-143A-F63F6028A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6BA8265-A662-ADD5-66B4-0DDBDC3E2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1510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883791F-C134-AD37-CD27-9C7561DC8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D407B-BA34-D142-B4D9-9945A24D2F46}" type="datetime1">
              <a:rPr lang="es-ES" smtClean="0"/>
              <a:t>30/4/22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7D3452D-2FF8-F1FF-FB2A-7AAB7BD4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804DE24-24B1-71BB-1F90-F40EB1159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5028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032941-FA82-C22F-2FAA-3CB848B6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2" cy="1600200"/>
          </a:xfrm>
        </p:spPr>
        <p:txBody>
          <a:bodyPr anchor="b"/>
          <a:lstStyle>
            <a:lvl1pPr>
              <a:defRPr sz="6676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DC32E7-23F1-C1D5-B311-6A73B3EE1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342" y="987427"/>
            <a:ext cx="5014913" cy="4873625"/>
          </a:xfrm>
        </p:spPr>
        <p:txBody>
          <a:bodyPr/>
          <a:lstStyle>
            <a:lvl1pPr>
              <a:defRPr sz="6676"/>
            </a:lvl1pPr>
            <a:lvl2pPr>
              <a:defRPr sz="5841"/>
            </a:lvl2pPr>
            <a:lvl3pPr>
              <a:defRPr sz="5008"/>
            </a:lvl3pPr>
            <a:lvl4pPr>
              <a:defRPr sz="4173"/>
            </a:lvl4pPr>
            <a:lvl5pPr>
              <a:defRPr sz="4173"/>
            </a:lvl5pPr>
            <a:lvl6pPr>
              <a:defRPr sz="4173"/>
            </a:lvl6pPr>
            <a:lvl7pPr>
              <a:defRPr sz="4173"/>
            </a:lvl7pPr>
            <a:lvl8pPr>
              <a:defRPr sz="4173"/>
            </a:lvl8pPr>
            <a:lvl9pPr>
              <a:defRPr sz="4173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07D46E8-C798-1C23-572A-C88B3CD8F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2" cy="3811588"/>
          </a:xfrm>
        </p:spPr>
        <p:txBody>
          <a:bodyPr/>
          <a:lstStyle>
            <a:lvl1pPr marL="0" indent="0">
              <a:buNone/>
              <a:defRPr sz="3338"/>
            </a:lvl1pPr>
            <a:lvl2pPr marL="953812" indent="0">
              <a:buNone/>
              <a:defRPr sz="2921"/>
            </a:lvl2pPr>
            <a:lvl3pPr marL="1907623" indent="0">
              <a:buNone/>
              <a:defRPr sz="2503"/>
            </a:lvl3pPr>
            <a:lvl4pPr marL="2861439" indent="0">
              <a:buNone/>
              <a:defRPr sz="2086"/>
            </a:lvl4pPr>
            <a:lvl5pPr marL="3815251" indent="0">
              <a:buNone/>
              <a:defRPr sz="2086"/>
            </a:lvl5pPr>
            <a:lvl6pPr marL="4769062" indent="0">
              <a:buNone/>
              <a:defRPr sz="2086"/>
            </a:lvl6pPr>
            <a:lvl7pPr marL="5722875" indent="0">
              <a:buNone/>
              <a:defRPr sz="2086"/>
            </a:lvl7pPr>
            <a:lvl8pPr marL="6676687" indent="0">
              <a:buNone/>
              <a:defRPr sz="2086"/>
            </a:lvl8pPr>
            <a:lvl9pPr marL="7630499" indent="0">
              <a:buNone/>
              <a:defRPr sz="2086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F31B14-8D18-BC7D-7242-81B82FD7E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94FA5-8195-C042-98F3-063F130F25B2}" type="datetime1">
              <a:rPr lang="es-ES" smtClean="0"/>
              <a:t>30/4/22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18FC70A-AF11-C4DF-23AA-24C1B1C5D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DFA0F8F-053F-BFF4-32E9-7930559F5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247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004FA3-F253-EDB0-3904-7FD7E29A1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2" cy="1600200"/>
          </a:xfrm>
        </p:spPr>
        <p:txBody>
          <a:bodyPr anchor="b"/>
          <a:lstStyle>
            <a:lvl1pPr>
              <a:defRPr sz="6676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BF9BD67-0F1D-550B-5E3E-D7FF59D5B9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11342" y="987427"/>
            <a:ext cx="5014913" cy="4873625"/>
          </a:xfrm>
        </p:spPr>
        <p:txBody>
          <a:bodyPr/>
          <a:lstStyle>
            <a:lvl1pPr marL="0" indent="0">
              <a:buNone/>
              <a:defRPr sz="6676"/>
            </a:lvl1pPr>
            <a:lvl2pPr marL="953812" indent="0">
              <a:buNone/>
              <a:defRPr sz="5841"/>
            </a:lvl2pPr>
            <a:lvl3pPr marL="1907623" indent="0">
              <a:buNone/>
              <a:defRPr sz="5008"/>
            </a:lvl3pPr>
            <a:lvl4pPr marL="2861439" indent="0">
              <a:buNone/>
              <a:defRPr sz="4173"/>
            </a:lvl4pPr>
            <a:lvl5pPr marL="3815251" indent="0">
              <a:buNone/>
              <a:defRPr sz="4173"/>
            </a:lvl5pPr>
            <a:lvl6pPr marL="4769062" indent="0">
              <a:buNone/>
              <a:defRPr sz="4173"/>
            </a:lvl6pPr>
            <a:lvl7pPr marL="5722875" indent="0">
              <a:buNone/>
              <a:defRPr sz="4173"/>
            </a:lvl7pPr>
            <a:lvl8pPr marL="6676687" indent="0">
              <a:buNone/>
              <a:defRPr sz="4173"/>
            </a:lvl8pPr>
            <a:lvl9pPr marL="7630499" indent="0">
              <a:buNone/>
              <a:defRPr sz="4173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35237B-0B88-E8FD-56CA-8BC04CDC08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2" cy="3811588"/>
          </a:xfrm>
        </p:spPr>
        <p:txBody>
          <a:bodyPr/>
          <a:lstStyle>
            <a:lvl1pPr marL="0" indent="0">
              <a:buNone/>
              <a:defRPr sz="3338"/>
            </a:lvl1pPr>
            <a:lvl2pPr marL="953812" indent="0">
              <a:buNone/>
              <a:defRPr sz="2921"/>
            </a:lvl2pPr>
            <a:lvl3pPr marL="1907623" indent="0">
              <a:buNone/>
              <a:defRPr sz="2503"/>
            </a:lvl3pPr>
            <a:lvl4pPr marL="2861439" indent="0">
              <a:buNone/>
              <a:defRPr sz="2086"/>
            </a:lvl4pPr>
            <a:lvl5pPr marL="3815251" indent="0">
              <a:buNone/>
              <a:defRPr sz="2086"/>
            </a:lvl5pPr>
            <a:lvl6pPr marL="4769062" indent="0">
              <a:buNone/>
              <a:defRPr sz="2086"/>
            </a:lvl6pPr>
            <a:lvl7pPr marL="5722875" indent="0">
              <a:buNone/>
              <a:defRPr sz="2086"/>
            </a:lvl7pPr>
            <a:lvl8pPr marL="6676687" indent="0">
              <a:buNone/>
              <a:defRPr sz="2086"/>
            </a:lvl8pPr>
            <a:lvl9pPr marL="7630499" indent="0">
              <a:buNone/>
              <a:defRPr sz="2086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439C0F7-6E01-C217-AD7A-1F62E6C25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9E40E-E4AD-A24A-892A-D257DEF9FEFA}" type="datetime1">
              <a:rPr lang="es-ES" smtClean="0"/>
              <a:t>30/4/22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C775F3E-7D96-8724-AD04-A303DDDBA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1300521-568A-5C8F-B5D7-138ABB589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022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2C1D89B-316F-36F1-924F-A1021BDA5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40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F1B964E-E387-6BF9-F05B-A74D7105D9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7CC78B4-DA4C-636B-528A-F805FF041D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0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79BF9-3965-A34A-8A50-0ED41C03AE9A}" type="datetime1">
              <a:rPr lang="es-ES" smtClean="0"/>
              <a:t>30/4/22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C065EB-29F3-80FB-2425-E54A0FF9B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5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0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24654B-75A5-6BF1-80E4-D6C3FA1A5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0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C0238-EED3-3F4A-87E5-B336569F87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287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1907623" rtl="0" eaLnBrk="1" latinLnBrk="0" hangingPunct="1">
        <a:lnSpc>
          <a:spcPct val="90000"/>
        </a:lnSpc>
        <a:spcBef>
          <a:spcPct val="0"/>
        </a:spcBef>
        <a:buNone/>
        <a:defRPr sz="91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76908" indent="-476908" algn="l" defTabSz="1907623" rtl="0" eaLnBrk="1" latinLnBrk="0" hangingPunct="1">
        <a:lnSpc>
          <a:spcPct val="90000"/>
        </a:lnSpc>
        <a:spcBef>
          <a:spcPts val="2086"/>
        </a:spcBef>
        <a:buFont typeface="Arial" panose="020B0604020202020204" pitchFamily="34" charset="0"/>
        <a:buChar char="•"/>
        <a:defRPr sz="5841" kern="1200">
          <a:solidFill>
            <a:schemeClr val="tx1"/>
          </a:solidFill>
          <a:latin typeface="+mn-lt"/>
          <a:ea typeface="+mn-ea"/>
          <a:cs typeface="+mn-cs"/>
        </a:defRPr>
      </a:lvl1pPr>
      <a:lvl2pPr marL="1430720" indent="-476908" algn="l" defTabSz="1907623" rtl="0" eaLnBrk="1" latinLnBrk="0" hangingPunct="1">
        <a:lnSpc>
          <a:spcPct val="90000"/>
        </a:lnSpc>
        <a:spcBef>
          <a:spcPts val="1043"/>
        </a:spcBef>
        <a:buFont typeface="Arial" panose="020B0604020202020204" pitchFamily="34" charset="0"/>
        <a:buChar char="•"/>
        <a:defRPr sz="5008" kern="1200">
          <a:solidFill>
            <a:schemeClr val="tx1"/>
          </a:solidFill>
          <a:latin typeface="+mn-lt"/>
          <a:ea typeface="+mn-ea"/>
          <a:cs typeface="+mn-cs"/>
        </a:defRPr>
      </a:lvl2pPr>
      <a:lvl3pPr marL="2384531" indent="-476908" algn="l" defTabSz="1907623" rtl="0" eaLnBrk="1" latinLnBrk="0" hangingPunct="1">
        <a:lnSpc>
          <a:spcPct val="90000"/>
        </a:lnSpc>
        <a:spcBef>
          <a:spcPts val="1043"/>
        </a:spcBef>
        <a:buFont typeface="Arial" panose="020B0604020202020204" pitchFamily="34" charset="0"/>
        <a:buChar char="•"/>
        <a:defRPr sz="4173" kern="1200">
          <a:solidFill>
            <a:schemeClr val="tx1"/>
          </a:solidFill>
          <a:latin typeface="+mn-lt"/>
          <a:ea typeface="+mn-ea"/>
          <a:cs typeface="+mn-cs"/>
        </a:defRPr>
      </a:lvl3pPr>
      <a:lvl4pPr marL="3338344" indent="-476908" algn="l" defTabSz="1907623" rtl="0" eaLnBrk="1" latinLnBrk="0" hangingPunct="1">
        <a:lnSpc>
          <a:spcPct val="90000"/>
        </a:lnSpc>
        <a:spcBef>
          <a:spcPts val="1043"/>
        </a:spcBef>
        <a:buFont typeface="Arial" panose="020B0604020202020204" pitchFamily="34" charset="0"/>
        <a:buChar char="•"/>
        <a:defRPr sz="3755" kern="1200">
          <a:solidFill>
            <a:schemeClr val="tx1"/>
          </a:solidFill>
          <a:latin typeface="+mn-lt"/>
          <a:ea typeface="+mn-ea"/>
          <a:cs typeface="+mn-cs"/>
        </a:defRPr>
      </a:lvl4pPr>
      <a:lvl5pPr marL="4292156" indent="-476908" algn="l" defTabSz="1907623" rtl="0" eaLnBrk="1" latinLnBrk="0" hangingPunct="1">
        <a:lnSpc>
          <a:spcPct val="90000"/>
        </a:lnSpc>
        <a:spcBef>
          <a:spcPts val="1043"/>
        </a:spcBef>
        <a:buFont typeface="Arial" panose="020B0604020202020204" pitchFamily="34" charset="0"/>
        <a:buChar char="•"/>
        <a:defRPr sz="3755" kern="1200">
          <a:solidFill>
            <a:schemeClr val="tx1"/>
          </a:solidFill>
          <a:latin typeface="+mn-lt"/>
          <a:ea typeface="+mn-ea"/>
          <a:cs typeface="+mn-cs"/>
        </a:defRPr>
      </a:lvl5pPr>
      <a:lvl6pPr marL="5245970" indent="-476908" algn="l" defTabSz="1907623" rtl="0" eaLnBrk="1" latinLnBrk="0" hangingPunct="1">
        <a:lnSpc>
          <a:spcPct val="90000"/>
        </a:lnSpc>
        <a:spcBef>
          <a:spcPts val="1043"/>
        </a:spcBef>
        <a:buFont typeface="Arial" panose="020B0604020202020204" pitchFamily="34" charset="0"/>
        <a:buChar char="•"/>
        <a:defRPr sz="3755" kern="1200">
          <a:solidFill>
            <a:schemeClr val="tx1"/>
          </a:solidFill>
          <a:latin typeface="+mn-lt"/>
          <a:ea typeface="+mn-ea"/>
          <a:cs typeface="+mn-cs"/>
        </a:defRPr>
      </a:lvl6pPr>
      <a:lvl7pPr marL="6199782" indent="-476908" algn="l" defTabSz="1907623" rtl="0" eaLnBrk="1" latinLnBrk="0" hangingPunct="1">
        <a:lnSpc>
          <a:spcPct val="90000"/>
        </a:lnSpc>
        <a:spcBef>
          <a:spcPts val="1043"/>
        </a:spcBef>
        <a:buFont typeface="Arial" panose="020B0604020202020204" pitchFamily="34" charset="0"/>
        <a:buChar char="•"/>
        <a:defRPr sz="3755" kern="1200">
          <a:solidFill>
            <a:schemeClr val="tx1"/>
          </a:solidFill>
          <a:latin typeface="+mn-lt"/>
          <a:ea typeface="+mn-ea"/>
          <a:cs typeface="+mn-cs"/>
        </a:defRPr>
      </a:lvl7pPr>
      <a:lvl8pPr marL="7153595" indent="-476908" algn="l" defTabSz="1907623" rtl="0" eaLnBrk="1" latinLnBrk="0" hangingPunct="1">
        <a:lnSpc>
          <a:spcPct val="90000"/>
        </a:lnSpc>
        <a:spcBef>
          <a:spcPts val="1043"/>
        </a:spcBef>
        <a:buFont typeface="Arial" panose="020B0604020202020204" pitchFamily="34" charset="0"/>
        <a:buChar char="•"/>
        <a:defRPr sz="3755" kern="1200">
          <a:solidFill>
            <a:schemeClr val="tx1"/>
          </a:solidFill>
          <a:latin typeface="+mn-lt"/>
          <a:ea typeface="+mn-ea"/>
          <a:cs typeface="+mn-cs"/>
        </a:defRPr>
      </a:lvl8pPr>
      <a:lvl9pPr marL="8107406" indent="-476908" algn="l" defTabSz="1907623" rtl="0" eaLnBrk="1" latinLnBrk="0" hangingPunct="1">
        <a:lnSpc>
          <a:spcPct val="90000"/>
        </a:lnSpc>
        <a:spcBef>
          <a:spcPts val="1043"/>
        </a:spcBef>
        <a:buFont typeface="Arial" panose="020B0604020202020204" pitchFamily="34" charset="0"/>
        <a:buChar char="•"/>
        <a:defRPr sz="37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1907623" rtl="0" eaLnBrk="1" latinLnBrk="0" hangingPunct="1">
        <a:defRPr sz="3755" kern="1200">
          <a:solidFill>
            <a:schemeClr val="tx1"/>
          </a:solidFill>
          <a:latin typeface="+mn-lt"/>
          <a:ea typeface="+mn-ea"/>
          <a:cs typeface="+mn-cs"/>
        </a:defRPr>
      </a:lvl1pPr>
      <a:lvl2pPr marL="953812" algn="l" defTabSz="1907623" rtl="0" eaLnBrk="1" latinLnBrk="0" hangingPunct="1">
        <a:defRPr sz="3755" kern="1200">
          <a:solidFill>
            <a:schemeClr val="tx1"/>
          </a:solidFill>
          <a:latin typeface="+mn-lt"/>
          <a:ea typeface="+mn-ea"/>
          <a:cs typeface="+mn-cs"/>
        </a:defRPr>
      </a:lvl2pPr>
      <a:lvl3pPr marL="1907623" algn="l" defTabSz="1907623" rtl="0" eaLnBrk="1" latinLnBrk="0" hangingPunct="1">
        <a:defRPr sz="3755" kern="1200">
          <a:solidFill>
            <a:schemeClr val="tx1"/>
          </a:solidFill>
          <a:latin typeface="+mn-lt"/>
          <a:ea typeface="+mn-ea"/>
          <a:cs typeface="+mn-cs"/>
        </a:defRPr>
      </a:lvl3pPr>
      <a:lvl4pPr marL="2861439" algn="l" defTabSz="1907623" rtl="0" eaLnBrk="1" latinLnBrk="0" hangingPunct="1">
        <a:defRPr sz="3755" kern="1200">
          <a:solidFill>
            <a:schemeClr val="tx1"/>
          </a:solidFill>
          <a:latin typeface="+mn-lt"/>
          <a:ea typeface="+mn-ea"/>
          <a:cs typeface="+mn-cs"/>
        </a:defRPr>
      </a:lvl4pPr>
      <a:lvl5pPr marL="3815251" algn="l" defTabSz="1907623" rtl="0" eaLnBrk="1" latinLnBrk="0" hangingPunct="1">
        <a:defRPr sz="3755" kern="1200">
          <a:solidFill>
            <a:schemeClr val="tx1"/>
          </a:solidFill>
          <a:latin typeface="+mn-lt"/>
          <a:ea typeface="+mn-ea"/>
          <a:cs typeface="+mn-cs"/>
        </a:defRPr>
      </a:lvl5pPr>
      <a:lvl6pPr marL="4769062" algn="l" defTabSz="1907623" rtl="0" eaLnBrk="1" latinLnBrk="0" hangingPunct="1">
        <a:defRPr sz="3755" kern="1200">
          <a:solidFill>
            <a:schemeClr val="tx1"/>
          </a:solidFill>
          <a:latin typeface="+mn-lt"/>
          <a:ea typeface="+mn-ea"/>
          <a:cs typeface="+mn-cs"/>
        </a:defRPr>
      </a:lvl6pPr>
      <a:lvl7pPr marL="5722875" algn="l" defTabSz="1907623" rtl="0" eaLnBrk="1" latinLnBrk="0" hangingPunct="1">
        <a:defRPr sz="3755" kern="1200">
          <a:solidFill>
            <a:schemeClr val="tx1"/>
          </a:solidFill>
          <a:latin typeface="+mn-lt"/>
          <a:ea typeface="+mn-ea"/>
          <a:cs typeface="+mn-cs"/>
        </a:defRPr>
      </a:lvl7pPr>
      <a:lvl8pPr marL="6676687" algn="l" defTabSz="1907623" rtl="0" eaLnBrk="1" latinLnBrk="0" hangingPunct="1">
        <a:defRPr sz="3755" kern="1200">
          <a:solidFill>
            <a:schemeClr val="tx1"/>
          </a:solidFill>
          <a:latin typeface="+mn-lt"/>
          <a:ea typeface="+mn-ea"/>
          <a:cs typeface="+mn-cs"/>
        </a:defRPr>
      </a:lvl8pPr>
      <a:lvl9pPr marL="7630499" algn="l" defTabSz="1907623" rtl="0" eaLnBrk="1" latinLnBrk="0" hangingPunct="1">
        <a:defRPr sz="37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mdb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72580B8-54E8-66D9-0A22-DD9467E5FC4E}"/>
              </a:ext>
            </a:extLst>
          </p:cNvPr>
          <p:cNvSpPr/>
          <p:nvPr/>
        </p:nvSpPr>
        <p:spPr>
          <a:xfrm>
            <a:off x="963194" y="4201938"/>
            <a:ext cx="8009644" cy="1954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b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s-E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MÁSTER EN BIG DATA - DATA SCIENCE &amp; ANALYTICS. </a:t>
            </a:r>
          </a:p>
          <a:p>
            <a:pPr algn="ctr"/>
            <a:r>
              <a:rPr lang="es-E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OFICIAL DE MICROSOFT. MBIG</a:t>
            </a:r>
          </a:p>
          <a:p>
            <a:pPr algn="ct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VS-607/O-21</a:t>
            </a:r>
          </a:p>
          <a:p>
            <a:pPr algn="ctr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15875" lvl="3" algn="ctr"/>
            <a:r>
              <a:rPr lang="es-E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Autores:</a:t>
            </a:r>
          </a:p>
          <a:p>
            <a:pPr marL="15875" lvl="3" algn="ctr">
              <a:buSzPct val="70000"/>
            </a:pPr>
            <a:r>
              <a:rPr lang="es-E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Martín Lara, Federico</a:t>
            </a:r>
          </a:p>
          <a:p>
            <a:pPr marL="15875" lvl="3" algn="ctr">
              <a:buSzPct val="70000"/>
            </a:pPr>
            <a:r>
              <a:rPr lang="es-E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Membrilla Cobo, Carlos</a:t>
            </a:r>
          </a:p>
          <a:p>
            <a:pPr marL="15875" lvl="3" algn="ctr">
              <a:buSzPct val="70000"/>
            </a:pPr>
            <a:r>
              <a:rPr lang="es-E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Pallarés Huertas, Daniel</a:t>
            </a:r>
          </a:p>
          <a:p>
            <a:pPr marL="15875" lvl="3" algn="ctr">
              <a:buSzPct val="70000"/>
            </a:pPr>
            <a:r>
              <a:rPr lang="es-E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Rodríguez Nieves, Karell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21318C29-C661-34F2-81B7-73ACC55AD089}"/>
              </a:ext>
            </a:extLst>
          </p:cNvPr>
          <p:cNvCxnSpPr>
            <a:cxnSpLocks/>
          </p:cNvCxnSpPr>
          <p:nvPr/>
        </p:nvCxnSpPr>
        <p:spPr>
          <a:xfrm>
            <a:off x="3992418" y="3896474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n 13">
            <a:extLst>
              <a:ext uri="{FF2B5EF4-FFF2-40B4-BE49-F238E27FC236}">
                <a16:creationId xmlns:a16="http://schemas.microsoft.com/office/drawing/2014/main" id="{09B607C5-46D9-4986-812A-908C3C60D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933" y="668186"/>
            <a:ext cx="2760133" cy="1377068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8704905-65C2-E65C-2D72-FB17AD407AF6}"/>
              </a:ext>
            </a:extLst>
          </p:cNvPr>
          <p:cNvSpPr/>
          <p:nvPr/>
        </p:nvSpPr>
        <p:spPr>
          <a:xfrm>
            <a:off x="958456" y="2417855"/>
            <a:ext cx="8009643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ct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algn="ctr"/>
            <a:r>
              <a:rPr lang="es-E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 · SERVICIO VISUALIZACIÓN DE PELÍCULAS (HITO 3)</a:t>
            </a:r>
          </a:p>
          <a:p>
            <a:pPr algn="ctr"/>
            <a:br>
              <a:rPr lang="es-E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s-E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Madrid, 2022</a:t>
            </a:r>
          </a:p>
        </p:txBody>
      </p:sp>
    </p:spTree>
    <p:extLst>
      <p:ext uri="{BB962C8B-B14F-4D97-AF65-F5344CB8AC3E}">
        <p14:creationId xmlns:p14="http://schemas.microsoft.com/office/powerpoint/2010/main" val="3766988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55700" y="646065"/>
            <a:ext cx="800964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    Arquitectura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2.1. Diagrama de arquitectura: </a:t>
            </a:r>
            <a:r>
              <a:rPr lang="es-ES" sz="1100" dirty="0" err="1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Layers</a:t>
            </a:r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003ADFD8-183F-2280-C9AB-D9A0F3C95DD6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D2D2E41-5818-4711-F666-F1E07BDC4ADA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821CAE46-A24A-E69F-1AE3-FEE10BE2A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AB4D1439-AB6C-937C-8246-AA0013DC94A6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614951E5-056E-E79D-DE24-79C9790DDAED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n 3">
            <a:extLst>
              <a:ext uri="{FF2B5EF4-FFF2-40B4-BE49-F238E27FC236}">
                <a16:creationId xmlns:a16="http://schemas.microsoft.com/office/drawing/2014/main" id="{CEF1360C-FB40-018F-9A4F-0176654F58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205" y="2404213"/>
            <a:ext cx="2813918" cy="2965391"/>
          </a:xfrm>
          <a:prstGeom prst="rect">
            <a:avLst/>
          </a:prstGeom>
        </p:spPr>
      </p:pic>
      <p:graphicFrame>
        <p:nvGraphicFramePr>
          <p:cNvPr id="11" name="Tabla 8">
            <a:extLst>
              <a:ext uri="{FF2B5EF4-FFF2-40B4-BE49-F238E27FC236}">
                <a16:creationId xmlns:a16="http://schemas.microsoft.com/office/drawing/2014/main" id="{0A7D8CCF-F3E1-4344-2290-8237AF34D4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435148"/>
              </p:ext>
            </p:extLst>
          </p:nvPr>
        </p:nvGraphicFramePr>
        <p:xfrm>
          <a:off x="3791415" y="2594492"/>
          <a:ext cx="5116102" cy="24977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9767">
                  <a:extLst>
                    <a:ext uri="{9D8B030D-6E8A-4147-A177-3AD203B41FA5}">
                      <a16:colId xmlns:a16="http://schemas.microsoft.com/office/drawing/2014/main" val="146847745"/>
                    </a:ext>
                  </a:extLst>
                </a:gridCol>
                <a:gridCol w="4066335">
                  <a:extLst>
                    <a:ext uri="{9D8B030D-6E8A-4147-A177-3AD203B41FA5}">
                      <a16:colId xmlns:a16="http://schemas.microsoft.com/office/drawing/2014/main" val="444090562"/>
                    </a:ext>
                  </a:extLst>
                </a:gridCol>
              </a:tblGrid>
              <a:tr h="266211">
                <a:tc>
                  <a:txBody>
                    <a:bodyPr/>
                    <a:lstStyle/>
                    <a:p>
                      <a:r>
                        <a:rPr lang="es-ES" sz="900" b="0" dirty="0" err="1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Layer</a:t>
                      </a:r>
                      <a:endParaRPr lang="es-ES" sz="900" b="0" dirty="0"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B w="38100" cmpd="sng">
                      <a:noFill/>
                    </a:lnB>
                    <a:solidFill>
                      <a:srgbClr val="E50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Tablas</a:t>
                      </a:r>
                    </a:p>
                  </a:txBody>
                  <a:tcPr marL="132081" marR="132081" marT="66040" marB="66040">
                    <a:lnB w="38100" cmpd="sng">
                      <a:noFill/>
                    </a:lnB>
                    <a:solidFill>
                      <a:srgbClr val="E50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132081"/>
                  </a:ext>
                </a:extLst>
              </a:tr>
              <a:tr h="502901"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Raw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rddMoviesWithHeader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=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sc.textFile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(”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movies.csv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")</a:t>
                      </a:r>
                    </a:p>
                    <a:p>
                      <a:pPr marL="0" marR="0" lvl="0" indent="0" algn="l" defTabSz="19076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rddUsersWithHeader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=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sc.textFile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(”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users.csv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")</a:t>
                      </a:r>
                    </a:p>
                    <a:p>
                      <a:pPr marL="0" marR="0" lvl="0" indent="0" algn="l" defTabSz="19076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rddViewsWithHeader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=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sc.textFile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(”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views.csv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")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058525"/>
                  </a:ext>
                </a:extLst>
              </a:tr>
              <a:tr h="591006">
                <a:tc>
                  <a:txBody>
                    <a:bodyPr/>
                    <a:lstStyle/>
                    <a:p>
                      <a:pPr algn="l"/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Staging</a:t>
                      </a:r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…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163819"/>
                  </a:ext>
                </a:extLst>
              </a:tr>
              <a:tr h="591006">
                <a:tc>
                  <a:txBody>
                    <a:bodyPr/>
                    <a:lstStyle/>
                    <a:p>
                      <a:pPr algn="l"/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Controls</a:t>
                      </a:r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007342"/>
                  </a:ext>
                </a:extLst>
              </a:tr>
              <a:tr h="502901"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Business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…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069465"/>
                  </a:ext>
                </a:extLst>
              </a:tr>
            </a:tbl>
          </a:graphicData>
        </a:graphic>
      </p:graphicFrame>
      <p:sp>
        <p:nvSpPr>
          <p:cNvPr id="10" name="CuadroTexto 9">
            <a:extLst>
              <a:ext uri="{FF2B5EF4-FFF2-40B4-BE49-F238E27FC236}">
                <a16:creationId xmlns:a16="http://schemas.microsoft.com/office/drawing/2014/main" id="{C708819A-7795-A02A-304B-4453CFFAE556}"/>
              </a:ext>
            </a:extLst>
          </p:cNvPr>
          <p:cNvSpPr txBox="1"/>
          <p:nvPr/>
        </p:nvSpPr>
        <p:spPr>
          <a:xfrm rot="19238589">
            <a:off x="5504134" y="3796241"/>
            <a:ext cx="21162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b="1" dirty="0">
                <a:solidFill>
                  <a:srgbClr val="FF0000"/>
                </a:solidFill>
              </a:rPr>
              <a:t>PENDIENTE</a:t>
            </a:r>
          </a:p>
        </p:txBody>
      </p:sp>
    </p:spTree>
    <p:extLst>
      <p:ext uri="{BB962C8B-B14F-4D97-AF65-F5344CB8AC3E}">
        <p14:creationId xmlns:p14="http://schemas.microsoft.com/office/powerpoint/2010/main" val="3601001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55700" y="633763"/>
            <a:ext cx="800964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    Arquitectura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2.1.1. Definición de tareas y eventos. 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003ADFD8-183F-2280-C9AB-D9A0F3C95DD6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D2D2E41-5818-4711-F666-F1E07BDC4ADA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10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821CAE46-A24A-E69F-1AE3-FEE10BE2A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AB4D1439-AB6C-937C-8246-AA0013DC94A6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614951E5-056E-E79D-DE24-79C9790DDAED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agen 19">
            <a:extLst>
              <a:ext uri="{FF2B5EF4-FFF2-40B4-BE49-F238E27FC236}">
                <a16:creationId xmlns:a16="http://schemas.microsoft.com/office/drawing/2014/main" id="{F02ECF55-D3F9-10E1-5BFA-E1B62630BC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5695" t="58500" r="1980" b="19296"/>
          <a:stretch/>
        </p:blipFill>
        <p:spPr>
          <a:xfrm>
            <a:off x="1762382" y="1394461"/>
            <a:ext cx="6987918" cy="4900054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1B27D023-F9C2-F9F6-1886-0559119AE39B}"/>
              </a:ext>
            </a:extLst>
          </p:cNvPr>
          <p:cNvSpPr txBox="1"/>
          <p:nvPr/>
        </p:nvSpPr>
        <p:spPr>
          <a:xfrm rot="19238589">
            <a:off x="3397607" y="3266888"/>
            <a:ext cx="27532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b="1" dirty="0">
                <a:solidFill>
                  <a:srgbClr val="FF0000"/>
                </a:solidFill>
              </a:rPr>
              <a:t>REVISAR TYPES</a:t>
            </a:r>
          </a:p>
        </p:txBody>
      </p:sp>
    </p:spTree>
    <p:extLst>
      <p:ext uri="{BB962C8B-B14F-4D97-AF65-F5344CB8AC3E}">
        <p14:creationId xmlns:p14="http://schemas.microsoft.com/office/powerpoint/2010/main" val="31217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40975" y="638175"/>
            <a:ext cx="8009642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    Arquitectura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2.2. Servicios y tecnologías implicadas. 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Diagrama EDT:</a:t>
            </a: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Cada apartado de este diagrama se desglosará en tareas unitarias, las cuales servirán para evaluar el coste de forma individual</a:t>
            </a:r>
          </a:p>
          <a:p>
            <a:pPr lvl="1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El coste total de cada apartado será la suma de los costes de las tareas desglosadas.</a:t>
            </a:r>
          </a:p>
          <a:p>
            <a:pPr lvl="1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 realizar la suma completa, deberá añadirse un 10% para gastos de gestión.</a:t>
            </a: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58813" lvl="1" indent="-206375">
              <a:buSzPct val="70000"/>
            </a:pPr>
            <a:r>
              <a:rPr lang="es-ES" sz="1100" u="sng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Simulación de visualizaciones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</a:p>
          <a:p>
            <a:pPr marL="852488" lvl="1" indent="-177800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Evento “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play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 con llegadas vía Kafka.</a:t>
            </a:r>
          </a:p>
          <a:p>
            <a:pPr marL="658813" lvl="1" indent="-206375">
              <a:buSzPct val="70000"/>
            </a:pPr>
            <a:endParaRPr lang="es-ES" sz="1100" u="sng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58813" lvl="1" indent="-206375">
              <a:buSzPct val="70000"/>
            </a:pPr>
            <a:r>
              <a:rPr lang="es-ES" sz="1100" u="sng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Herramientas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</a:p>
          <a:p>
            <a:pPr marL="852488" lvl="2" indent="-177800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Kafka: Gestor de cola de eventos.</a:t>
            </a:r>
          </a:p>
          <a:p>
            <a:pPr marL="852488" lvl="2" indent="-177800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Python: Conectores y funciones.</a:t>
            </a:r>
          </a:p>
          <a:p>
            <a:pPr marL="852488" lvl="2" indent="-177800">
              <a:buSzPct val="70000"/>
              <a:buFont typeface="Courier New" panose="02070309020205020404" pitchFamily="49" charset="0"/>
              <a:buChar char="o"/>
            </a:pP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Mongodb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Base de datos no relacional.</a:t>
            </a:r>
          </a:p>
          <a:p>
            <a:pPr marL="852488" lvl="2" indent="-177800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Hadoop: Sistema de distribución de archivos.</a:t>
            </a:r>
          </a:p>
          <a:p>
            <a:pPr marL="852488" lvl="2" indent="-177800">
              <a:buSzPct val="70000"/>
              <a:buFont typeface="Courier New" panose="02070309020205020404" pitchFamily="49" charset="0"/>
              <a:buChar char="o"/>
            </a:pP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Hive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Metastore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– SQL.</a:t>
            </a:r>
          </a:p>
          <a:p>
            <a:pPr marL="852488" lvl="2" indent="-177800">
              <a:buSzPct val="70000"/>
              <a:buFont typeface="Courier New" panose="02070309020205020404" pitchFamily="49" charset="0"/>
              <a:buChar char="o"/>
            </a:pP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Spark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Conectores.</a:t>
            </a: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4C22817-F5A2-1682-85C6-712403566010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2242655-21F2-D149-F7EC-ED3FEEEFEFF1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5044764-5536-5A43-D31F-010480881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D5061985-031E-0781-E5F5-73350DBAB5D7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BC9793E-3981-7576-F365-CFF22A4767B0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n 7">
            <a:extLst>
              <a:ext uri="{FF2B5EF4-FFF2-40B4-BE49-F238E27FC236}">
                <a16:creationId xmlns:a16="http://schemas.microsoft.com/office/drawing/2014/main" id="{ACC6CDA2-4CD6-EDF7-E719-1008D5DA75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42744" r="33038" b="46828"/>
          <a:stretch/>
        </p:blipFill>
        <p:spPr>
          <a:xfrm>
            <a:off x="2447933" y="1825172"/>
            <a:ext cx="5010134" cy="160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79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40975" y="638175"/>
            <a:ext cx="800964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    Arquitectura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</a:t>
            </a:r>
            <a:r>
              <a:rPr lang="es-ES" sz="1100" u="sng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neficios de la estructura diseñada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</a:p>
          <a:p>
            <a:pPr marL="896938" indent="-266700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Kafka para gestionar cola de eventos provenientes de usuarios y desarrolladores. </a:t>
            </a:r>
          </a:p>
          <a:p>
            <a:pPr marL="896938" indent="-266700">
              <a:buSzPct val="70000"/>
              <a:buFont typeface="Courier New" panose="02070309020205020404" pitchFamily="49" charset="0"/>
              <a:buChar char="o"/>
            </a:pP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Mongodb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tomamos documentos y persistimos porque tiene baja latencia y esta orientado al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streaming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marL="896938" indent="-266700">
              <a:buSzPct val="70000"/>
              <a:buFont typeface="Courier New" panose="02070309020205020404" pitchFamily="49" charset="0"/>
              <a:buChar char="o"/>
            </a:pP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Hive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para persistencia en HDFS (alta latencia) enfocado al dato distribuido en procesos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batch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marL="896938" indent="-266700">
              <a:buSzPct val="70000"/>
              <a:buFont typeface="Courier New" panose="02070309020205020404" pitchFamily="49" charset="0"/>
              <a:buChar char="o"/>
            </a:pP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Spark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facilita conexiones entre las distintas tecnologías.</a:t>
            </a:r>
          </a:p>
          <a:p>
            <a:pPr marL="896938" indent="-266700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Python facilita por su lenguaje el desarrollo de las funciones y algoritmos.</a:t>
            </a:r>
          </a:p>
          <a:p>
            <a:pPr lvl="1"/>
            <a:endParaRPr lang="es-ES" sz="1100" u="sng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es-ES" sz="1100" u="sng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Procesos necesarios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</a:p>
          <a:p>
            <a:pPr marL="907983" lvl="1" indent="-247632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Tecnología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-&gt;Inserción de datos en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Mongodb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 (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Movies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-&gt; (baja latencia)</a:t>
            </a:r>
          </a:p>
          <a:p>
            <a:pPr marL="907983" lvl="1" indent="-247632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Tecnología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 Inserción de visualizaciones, usos, conexiones, ... -&gt; Real Time /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update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--&gt; (baja latencia)</a:t>
            </a:r>
          </a:p>
          <a:p>
            <a:pPr marL="907983" lvl="1" indent="-247632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Tecnología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 Inserción de usuarios en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Mongodb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 (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-&gt; (baja latencia)</a:t>
            </a:r>
          </a:p>
          <a:p>
            <a:pPr marL="907983" lvl="1" indent="-247632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Tecnología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 Explotación SQL -&gt; (alta latencia)</a:t>
            </a:r>
          </a:p>
          <a:p>
            <a:pPr marL="907983" lvl="1" indent="-247632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Tecnología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 Enriquecimiento con web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scrapping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 (baja latencia) </a:t>
            </a:r>
          </a:p>
          <a:p>
            <a:pPr marL="660351" lvl="1">
              <a:buSzPct val="70000"/>
            </a:pPr>
            <a:endParaRPr lang="es-ES" sz="1100" u="sng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58813" lvl="1" indent="-207963">
              <a:buSzPct val="70000"/>
            </a:pPr>
            <a:r>
              <a:rPr lang="es-ES" sz="1100" u="sng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Procesos planificados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  <a:endParaRPr lang="es-ES" sz="1100" u="sng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907983" lvl="1" indent="-247632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Tecnología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 Entrenar Recomendaciones -&gt; (baja latencia)</a:t>
            </a:r>
          </a:p>
          <a:p>
            <a:pPr marL="907983" lvl="1" indent="-247632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Tecnología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 Recomendación de elementos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Movies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 (alta latencia)</a:t>
            </a:r>
          </a:p>
          <a:p>
            <a:pPr marL="907983" lvl="1" indent="-247632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Tecnología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-&gt; Visualización con herramientas de BI para los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reportings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Matplotlib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Seaborn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- &gt; (alta latencia)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4C22817-F5A2-1682-85C6-712403566010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2242655-21F2-D149-F7EC-ED3FEEEFEFF1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12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5044764-5536-5A43-D31F-010480881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D5061985-031E-0781-E5F5-73350DBAB5D7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BC9793E-3981-7576-F365-CFF22A4767B0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5296F482-5C9D-F045-AEEB-4411EB1FC0C1}"/>
              </a:ext>
            </a:extLst>
          </p:cNvPr>
          <p:cNvSpPr txBox="1"/>
          <p:nvPr/>
        </p:nvSpPr>
        <p:spPr>
          <a:xfrm rot="19238589">
            <a:off x="3698194" y="5105030"/>
            <a:ext cx="21162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b="1" dirty="0">
                <a:solidFill>
                  <a:srgbClr val="FF0000"/>
                </a:solidFill>
              </a:rPr>
              <a:t>PENDIENTE</a:t>
            </a:r>
          </a:p>
        </p:txBody>
      </p:sp>
    </p:spTree>
    <p:extLst>
      <p:ext uri="{BB962C8B-B14F-4D97-AF65-F5344CB8AC3E}">
        <p14:creationId xmlns:p14="http://schemas.microsoft.com/office/powerpoint/2010/main" val="1148887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68105" y="638175"/>
            <a:ext cx="8009642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3.   Búsqueda y datos. </a:t>
            </a:r>
          </a:p>
          <a:p>
            <a:endParaRPr lang="es-ES" sz="1100" b="1" dirty="0">
              <a:solidFill>
                <a:srgbClr val="E50082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Las fuentes de información utilizadas son: </a:t>
            </a:r>
          </a:p>
          <a:p>
            <a:pPr marL="444500" indent="-222250">
              <a:buFont typeface="+mj-lt"/>
              <a:buAutoNum type="arabicPeriod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IMBD (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https://www.imdb.com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), fuente de datos de libre acceso para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“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Movies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”.</a:t>
            </a:r>
          </a:p>
          <a:p>
            <a:pPr marL="444500" indent="-222250">
              <a:buFont typeface="+mj-lt"/>
              <a:buAutoNum type="arabicPeriod"/>
            </a:pP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“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”, generada de forma manual con muestra de usuarios para test.</a:t>
            </a:r>
          </a:p>
          <a:p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893763" lvl="2" indent="-220663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Mecanismo utilizado para obtención de datos “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Movies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”: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Webscrapping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marL="628650" lvl="1" indent="-171450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Número de muestras: </a:t>
            </a:r>
          </a:p>
          <a:p>
            <a:pPr marL="893763" lvl="2" indent="-220663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Movies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”: 12.558</a:t>
            </a:r>
          </a:p>
          <a:p>
            <a:pPr marL="893763" lvl="2" indent="-220663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”: 14</a:t>
            </a:r>
          </a:p>
          <a:p>
            <a:pPr marL="628650" lvl="1" indent="-171450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Formato: </a:t>
            </a:r>
          </a:p>
          <a:p>
            <a:pPr marL="893763" lvl="1" indent="-220663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Movies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”: .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json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marL="893763" lvl="1" indent="-220663">
              <a:buSzPct val="70000"/>
              <a:buFont typeface="Courier New" panose="02070309020205020404" pitchFamily="49" charset="0"/>
              <a:buChar char="o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”: .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json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Campos del </a:t>
            </a:r>
            <a:r>
              <a:rPr lang="es-ES" sz="1100" dirty="0" err="1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DataSet</a:t>
            </a:r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“</a:t>
            </a:r>
            <a:r>
              <a:rPr lang="es-ES" sz="1100" dirty="0" err="1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Movies</a:t>
            </a:r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”: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B107F06-0EB1-E935-99FB-C7A4B2E3FD9C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4148A626-9400-E996-B7D9-C2DBA5D22E25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13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54EFBAB-2F1D-5588-EF18-9BEB4C2CB8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9002DC36-AB6C-BC9E-860D-60430A38131E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B476D77F-1C69-DB3C-36FD-E26A93FC7307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F6D12C55-B895-90FC-76F1-C669C925C0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4520329"/>
              </p:ext>
            </p:extLst>
          </p:nvPr>
        </p:nvGraphicFramePr>
        <p:xfrm>
          <a:off x="1178393" y="3318148"/>
          <a:ext cx="7832098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8199">
                  <a:extLst>
                    <a:ext uri="{9D8B030D-6E8A-4147-A177-3AD203B41FA5}">
                      <a16:colId xmlns:a16="http://schemas.microsoft.com/office/drawing/2014/main" val="146847745"/>
                    </a:ext>
                  </a:extLst>
                </a:gridCol>
                <a:gridCol w="6423899">
                  <a:extLst>
                    <a:ext uri="{9D8B030D-6E8A-4147-A177-3AD203B41FA5}">
                      <a16:colId xmlns:a16="http://schemas.microsoft.com/office/drawing/2014/main" val="2402943433"/>
                    </a:ext>
                  </a:extLst>
                </a:gridCol>
              </a:tblGrid>
              <a:tr h="185777">
                <a:tc>
                  <a:txBody>
                    <a:bodyPr/>
                    <a:lstStyle/>
                    <a:p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Campo</a:t>
                      </a:r>
                    </a:p>
                  </a:txBody>
                  <a:tcPr marL="132081" marR="132081" marT="66040" marB="66040">
                    <a:lnB w="38100" cmpd="sng">
                      <a:noFill/>
                    </a:lnB>
                    <a:solidFill>
                      <a:srgbClr val="E50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Referencia</a:t>
                      </a:r>
                    </a:p>
                  </a:txBody>
                  <a:tcPr marL="132081" marR="132081" marT="66040" marB="66040">
                    <a:lnB w="38100" cmpd="sng">
                      <a:noFill/>
                    </a:lnB>
                    <a:solidFill>
                      <a:srgbClr val="E50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132081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{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4892079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8573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“_id”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ObjectId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("62059c5be2c384dcfa361e1c")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058525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8573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title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    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Murder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Manual"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163819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8573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"rating" : 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"18"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007342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8573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year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"2020"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069465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8573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users_rating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 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"2.4"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742559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8573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"votes" : 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"192"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418258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marR="0" lvl="0" indent="185738" algn="l" defTabSz="19076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“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metascore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null</a:t>
                      </a:r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2763457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8573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img_url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https://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m.media-amazon.com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/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images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/M/MV5BMDI5ZDU2OWItZTkyMy00NTYwLTgwNjktNGRjNjgxNzJkM2M1XkEyXkFqcGdeQXVyMjY5ODU3OA@@._V1_UY268_CR9,0,182,268_AL__QL50.jpg"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2756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9366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>
            <a:extLst>
              <a:ext uri="{FF2B5EF4-FFF2-40B4-BE49-F238E27FC236}">
                <a16:creationId xmlns:a16="http://schemas.microsoft.com/office/drawing/2014/main" id="{4148A626-9400-E996-B7D9-C2DBA5D22E25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14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54EFBAB-2F1D-5588-EF18-9BEB4C2CB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B476D77F-1C69-DB3C-36FD-E26A93FC7307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Tabla 8">
            <a:extLst>
              <a:ext uri="{FF2B5EF4-FFF2-40B4-BE49-F238E27FC236}">
                <a16:creationId xmlns:a16="http://schemas.microsoft.com/office/drawing/2014/main" id="{952FC590-C7D1-0ABF-1143-FDA5182759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758176"/>
              </p:ext>
            </p:extLst>
          </p:nvPr>
        </p:nvGraphicFramePr>
        <p:xfrm>
          <a:off x="1354181" y="877022"/>
          <a:ext cx="7707080" cy="4498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5721">
                  <a:extLst>
                    <a:ext uri="{9D8B030D-6E8A-4147-A177-3AD203B41FA5}">
                      <a16:colId xmlns:a16="http://schemas.microsoft.com/office/drawing/2014/main" val="146847745"/>
                    </a:ext>
                  </a:extLst>
                </a:gridCol>
                <a:gridCol w="6321359">
                  <a:extLst>
                    <a:ext uri="{9D8B030D-6E8A-4147-A177-3AD203B41FA5}">
                      <a16:colId xmlns:a16="http://schemas.microsoft.com/office/drawing/2014/main" val="2402943433"/>
                    </a:ext>
                  </a:extLst>
                </a:gridCol>
              </a:tblGrid>
              <a:tr h="185777">
                <a:tc>
                  <a:txBody>
                    <a:bodyPr/>
                    <a:lstStyle/>
                    <a:p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Campo</a:t>
                      </a:r>
                    </a:p>
                  </a:txBody>
                  <a:tcPr marL="132081" marR="132081" marT="66040" marB="66040">
                    <a:lnB w="38100" cmpd="sng">
                      <a:noFill/>
                    </a:lnB>
                    <a:solidFill>
                      <a:srgbClr val="E50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Referencia</a:t>
                      </a:r>
                    </a:p>
                  </a:txBody>
                  <a:tcPr marL="132081" marR="132081" marT="66040" marB="66040">
                    <a:lnB w="38100" cmpd="sng">
                      <a:noFill/>
                    </a:lnB>
                    <a:solidFill>
                      <a:srgbClr val="E50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132081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lvl="0" indent="144463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languages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 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["English"]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483551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lvl="0" indent="144463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actors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["Emilia Clarke", "Hadley Fraser", "Sylvia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Panacione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", 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Maria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Olsen", "Brittany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Samson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", 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Milly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Sanders", "Melanie Cruz", "Van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Hansis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", "Sally Hughes", "Anthony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Goss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", "Bryan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Manley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Davis", "Sophie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Knapp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", "Jeff Torres", "Joe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Reegan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", "Frida Rossi"]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325043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lvl="0" indent="144463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genre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["Horror", "Thriller"]</a:t>
                      </a:r>
                    </a:p>
                    <a:p>
                      <a:pPr algn="l"/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222094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lvl="0" indent="144463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tagline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When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it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comes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to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murder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,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they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wrote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the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book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788169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lvl="0" indent="144463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description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”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Creepy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,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terrifying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chapters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from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our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book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of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horror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include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a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little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girl's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journey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from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a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world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of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nightmares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into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the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nightmare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of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reality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, a gay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couple's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romantic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getaway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in Palm Springs..."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4172579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lvl="0" indent="144463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directors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["Michael Escobedo", "Kelly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Hallmark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", "4 more 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credits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]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6792458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lvl="0" indent="144463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runtime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 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"91 min"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166428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lvl="0" indent="144463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imdb_url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”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"https://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www.imdb.com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/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title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/tt12384178/"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9103438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}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5343533"/>
                  </a:ext>
                </a:extLst>
              </a:tr>
              <a:tr h="1257298">
                <a:tc>
                  <a:txBody>
                    <a:bodyPr/>
                    <a:lstStyle/>
                    <a:p>
                      <a:pPr algn="l"/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(5KB)</a:t>
                      </a:r>
                    </a:p>
                    <a:p>
                      <a:pPr algn="l"/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579437"/>
                  </a:ext>
                </a:extLst>
              </a:tr>
            </a:tbl>
          </a:graphicData>
        </a:graphic>
      </p:graphicFrame>
      <p:pic>
        <p:nvPicPr>
          <p:cNvPr id="1039" name="Picture 15">
            <a:extLst>
              <a:ext uri="{FF2B5EF4-FFF2-40B4-BE49-F238E27FC236}">
                <a16:creationId xmlns:a16="http://schemas.microsoft.com/office/drawing/2014/main" id="{FC5574A8-5B14-C4C6-BD49-CB3CF8100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657" y="4403417"/>
            <a:ext cx="649024" cy="955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178AAED6-5EF3-B29D-34AD-B0F4D06F49D3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 22">
            <a:extLst>
              <a:ext uri="{FF2B5EF4-FFF2-40B4-BE49-F238E27FC236}">
                <a16:creationId xmlns:a16="http://schemas.microsoft.com/office/drawing/2014/main" id="{C9CE2E50-3487-5035-DDC6-05A47F228515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1951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>
            <a:extLst>
              <a:ext uri="{FF2B5EF4-FFF2-40B4-BE49-F238E27FC236}">
                <a16:creationId xmlns:a16="http://schemas.microsoft.com/office/drawing/2014/main" id="{4148A626-9400-E996-B7D9-C2DBA5D22E25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15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54EFBAB-2F1D-5588-EF18-9BEB4C2CB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B476D77F-1C69-DB3C-36FD-E26A93FC7307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178AAED6-5EF3-B29D-34AD-B0F4D06F49D3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 22">
            <a:extLst>
              <a:ext uri="{FF2B5EF4-FFF2-40B4-BE49-F238E27FC236}">
                <a16:creationId xmlns:a16="http://schemas.microsoft.com/office/drawing/2014/main" id="{C9CE2E50-3487-5035-DDC6-05A47F228515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671105F-E683-04E4-CC79-3BBC2CDF9AD7}"/>
              </a:ext>
            </a:extLst>
          </p:cNvPr>
          <p:cNvSpPr txBox="1"/>
          <p:nvPr/>
        </p:nvSpPr>
        <p:spPr>
          <a:xfrm>
            <a:off x="1168105" y="638175"/>
            <a:ext cx="80096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Campos del </a:t>
            </a:r>
            <a:r>
              <a:rPr lang="es-ES" sz="1100" dirty="0" err="1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DataSet</a:t>
            </a:r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“</a:t>
            </a:r>
            <a:r>
              <a:rPr lang="es-ES" sz="1100" dirty="0" err="1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</a:t>
            </a:r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”:</a:t>
            </a:r>
          </a:p>
        </p:txBody>
      </p:sp>
      <p:graphicFrame>
        <p:nvGraphicFramePr>
          <p:cNvPr id="10" name="Tabla 8">
            <a:extLst>
              <a:ext uri="{FF2B5EF4-FFF2-40B4-BE49-F238E27FC236}">
                <a16:creationId xmlns:a16="http://schemas.microsoft.com/office/drawing/2014/main" id="{42C33CC4-9205-55B8-355B-8803901600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577045"/>
              </p:ext>
            </p:extLst>
          </p:nvPr>
        </p:nvGraphicFramePr>
        <p:xfrm>
          <a:off x="1220205" y="956365"/>
          <a:ext cx="7790286" cy="282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4594">
                  <a:extLst>
                    <a:ext uri="{9D8B030D-6E8A-4147-A177-3AD203B41FA5}">
                      <a16:colId xmlns:a16="http://schemas.microsoft.com/office/drawing/2014/main" val="146847745"/>
                    </a:ext>
                  </a:extLst>
                </a:gridCol>
                <a:gridCol w="6315692">
                  <a:extLst>
                    <a:ext uri="{9D8B030D-6E8A-4147-A177-3AD203B41FA5}">
                      <a16:colId xmlns:a16="http://schemas.microsoft.com/office/drawing/2014/main" val="2402943433"/>
                    </a:ext>
                  </a:extLst>
                </a:gridCol>
              </a:tblGrid>
              <a:tr h="185777">
                <a:tc>
                  <a:txBody>
                    <a:bodyPr/>
                    <a:lstStyle/>
                    <a:p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Campo</a:t>
                      </a:r>
                    </a:p>
                  </a:txBody>
                  <a:tcPr marL="132081" marR="132081" marT="66040" marB="66040">
                    <a:lnB w="38100" cmpd="sng">
                      <a:noFill/>
                    </a:lnB>
                    <a:solidFill>
                      <a:srgbClr val="E50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Referencia</a:t>
                      </a:r>
                    </a:p>
                  </a:txBody>
                  <a:tcPr marL="132081" marR="132081" marT="66040" marB="66040">
                    <a:lnB w="38100" cmpd="sng">
                      <a:noFill/>
                    </a:lnB>
                    <a:solidFill>
                      <a:srgbClr val="E50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132081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{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9076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3966060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8573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“_id”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9076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ObjectId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("620e79115a86164b231e9b67")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058525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4128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”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name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    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“Jorge”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163819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4128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”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surname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 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“Pérez”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007342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4128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”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user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“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jperez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”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069465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4128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”mail" : 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“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jperez@Gmail.com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”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3742559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indent="141288" algn="l">
                        <a:tabLst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”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birth_date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 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1983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418258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marR="0" lvl="0" indent="141288" algn="l" defTabSz="19076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“</a:t>
                      </a:r>
                      <a:r>
                        <a:rPr lang="es-ES" sz="900" dirty="0" err="1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subscribe_date</a:t>
                      </a: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" :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9076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2020-10-25T00:00:00.000+00:00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2763457"/>
                  </a:ext>
                </a:extLst>
              </a:tr>
              <a:tr h="185777">
                <a:tc>
                  <a:txBody>
                    <a:bodyPr/>
                    <a:lstStyle/>
                    <a:p>
                      <a:pPr marL="0" marR="0" lvl="0" indent="7938" algn="l" defTabSz="19076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}</a:t>
                      </a:r>
                    </a:p>
                  </a:txBody>
                  <a:tcPr marL="132081" marR="132081" marT="66040" marB="66040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90762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2957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6299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40975" y="638175"/>
            <a:ext cx="8009642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4.      Ingesta con persistencia y data </a:t>
            </a:r>
            <a:r>
              <a:rPr lang="es-ES" sz="1100" b="1" dirty="0" err="1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cleaning</a:t>
            </a:r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Valoración del tratamiento de la información y valor que aporta. cómo se trata la información para que aporte valor.</a:t>
            </a:r>
          </a:p>
          <a:p>
            <a:pPr marL="444500">
              <a:buSzPct val="70000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Pasos detallados que se han realizado para la cargar y normalización de la información. (Explicar también qué pasa con los descartes y por qué se deberían descartar)</a:t>
            </a:r>
          </a:p>
          <a:p>
            <a:pPr marL="444500">
              <a:buSzPct val="70000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El modelo de carga e ingesta debe ser en un gestor de base de datos o un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framework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procesamiento Big Data (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Spark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Hive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Mongodb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).</a:t>
            </a:r>
          </a:p>
          <a:p>
            <a:pPr marL="444500">
              <a:buSzPct val="70000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 ingesta en el modelo Big Data se puede plantear en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batch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streaming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 ambos.</a:t>
            </a:r>
          </a:p>
          <a:p>
            <a:pPr marL="444500">
              <a:buSzPct val="70000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 persistencia debe ser MongoDB/HDFS/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Hive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para Big Data.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4C22817-F5A2-1682-85C6-712403566010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2242655-21F2-D149-F7EC-ED3FEEEFEFF1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16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5044764-5536-5A43-D31F-010480881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D5061985-031E-0781-E5F5-73350DBAB5D7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BC9793E-3981-7576-F365-CFF22A4767B0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1215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40975" y="638175"/>
            <a:ext cx="800964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5.      Procesamiento paralelo.</a:t>
            </a:r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Valoración del origen y fuente de la información.</a:t>
            </a:r>
          </a:p>
          <a:p>
            <a:pPr marL="444500">
              <a:buSzPct val="70000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 deberá realizar el procesamiento de los datos en paralelo, aunque la cantidad de datos no lo requiera. Uso de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Spark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obligatorio.</a:t>
            </a:r>
          </a:p>
          <a:p>
            <a:pPr marL="444500">
              <a:buSzPct val="70000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Deberíamos tener, mínimo, almacenados los elementos que ofrece la aplicación, los usuarios y los usos/visualizaciones. Podemos derivar de esta información ciertos indicadores interesantes y almacenarlos también.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4C22817-F5A2-1682-85C6-712403566010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2242655-21F2-D149-F7EC-ED3FEEEFEFF1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17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5044764-5536-5A43-D31F-010480881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D5061985-031E-0781-E5F5-73350DBAB5D7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BC9793E-3981-7576-F365-CFF22A4767B0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2592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40975" y="638175"/>
            <a:ext cx="80096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6.      Modelo analítico de recomendación.</a:t>
            </a:r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Asegurar que permite la predicción.</a:t>
            </a:r>
          </a:p>
          <a:p>
            <a:pPr marL="444500">
              <a:buSzPct val="70000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 deben plantear al menos dos modelos predictivos. Trabajar con Pandas y/o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Numpy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marL="444500">
              <a:buSzPct val="70000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Usar Python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Scikit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Learn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Recomendamos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based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content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algorithm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collaborative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filtering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algorithm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 KNN.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4C22817-F5A2-1682-85C6-712403566010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2242655-21F2-D149-F7EC-ED3FEEEFEFF1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17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5044764-5536-5A43-D31F-010480881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D5061985-031E-0781-E5F5-73350DBAB5D7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BC9793E-3981-7576-F365-CFF22A4767B0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143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67721" y="656985"/>
            <a:ext cx="800964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Índice: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60400" lvl="1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0.   Presentación proyecto (Hito 2). ………………………..…………………………………………………………………. Pág. 2</a:t>
            </a: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60400" lvl="1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1.   Caso de uso.</a:t>
            </a:r>
          </a:p>
          <a:p>
            <a:pPr lvl="2" indent="23813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1.1. Estudio de viabilidad. ……………………………………………..…………………………….………………….…. Pág. 3</a:t>
            </a:r>
          </a:p>
          <a:p>
            <a:pPr lvl="2" indent="23813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1.2. Explicación de los gastos previstos. …….…………………..…………………………………………………. Pág. 3</a:t>
            </a:r>
          </a:p>
          <a:p>
            <a:pPr lvl="2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marL="938213" lvl="1" indent="-268288">
              <a:buFont typeface="+mj-lt"/>
              <a:buAutoNum type="arabicPeriod" startAt="2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Arquitectura.</a:t>
            </a:r>
          </a:p>
          <a:p>
            <a:pPr lvl="2" indent="23813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2.1. Diagrama de arquitectura. …….………………………….……..…………………………………………………. Pág. 4</a:t>
            </a:r>
          </a:p>
          <a:p>
            <a:pPr lvl="3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2.1.1. Definición de tareas y eventos. …….……………………..…………..………………………..…. Pág. 10</a:t>
            </a:r>
          </a:p>
          <a:p>
            <a:pPr lvl="2" indent="23813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2.2. Servicios y tecnologías implicadas. …….…………….……..…………………………………………………. Pág. 11</a:t>
            </a: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60400" lvl="1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3.   Búsqueda y datos. …………………………………………………….……..………………………………………….………. Pág. 13</a:t>
            </a: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60400" lvl="1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4.   Ingesta con persistencia y data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cleaning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………………………………………………….……………….………. Pág. 16</a:t>
            </a:r>
          </a:p>
          <a:p>
            <a:pPr marL="1043264" lvl="1" indent="-382913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60400" lvl="1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5.   Procesamiento paralelo. ………………………………………………………….………………….……………….………. Pág. 17</a:t>
            </a:r>
          </a:p>
          <a:p>
            <a:pPr marL="1043264" lvl="1" indent="-382913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889000" lvl="1" indent="-228600">
              <a:buAutoNum type="arabicPeriod" startAt="6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Modelo analítico de recomendación. ………………………….………………………….….………………..………. Pág. 18</a:t>
            </a:r>
          </a:p>
          <a:p>
            <a:pPr marL="660400" lvl="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60400" lvl="1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7.   Visualización. ……………………………………………………………………………………………….……………….………. Pág. 19</a:t>
            </a:r>
          </a:p>
          <a:p>
            <a:pPr marL="1043264" lvl="1" indent="-382913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60400" lvl="1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8.   Entrega. ……………………………………………………………………………………………………….……………….………. Pág. 20</a:t>
            </a:r>
          </a:p>
          <a:p>
            <a:pPr marL="1043264" lvl="1" indent="-382913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409DD2C4-7AA8-4360-98A1-2F6A832F767C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A6E1F2D-6871-29D4-E371-244366576DBA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A5403B4-6BA0-43E5-F8D1-230947AE0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CECCF061-D33B-422D-84D2-BFDCC1456320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79BD0BA5-6912-08FE-84DE-D7E56AD6D14B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6593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40975" y="638175"/>
            <a:ext cx="80096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7.      Visualización.</a:t>
            </a:r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Valorar cómo visualizar la información de una forma válida para el seguimiento del éxito de su producto o servicio. </a:t>
            </a:r>
          </a:p>
          <a:p>
            <a:pPr marL="444500">
              <a:buSzPct val="70000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Debe mostrar algunos indicadores y elementos que les permita hacer un seguimiento de la aplicación. </a:t>
            </a:r>
          </a:p>
          <a:p>
            <a:pPr marL="444500">
              <a:buSzPct val="70000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444500">
              <a:buSzPct val="70000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Para la visualización, se recomienda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Matplotlib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Seaborn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4C22817-F5A2-1682-85C6-712403566010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2242655-21F2-D149-F7EC-ED3FEEEFEFF1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17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5044764-5536-5A43-D31F-010480881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D5061985-031E-0781-E5F5-73350DBAB5D7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BC9793E-3981-7576-F365-CFF22A4767B0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7216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40975" y="638175"/>
            <a:ext cx="8009642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8.      Entrega.</a:t>
            </a:r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15950" indent="-171450">
              <a:buSzPct val="70000"/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Una memoria entregable (limpio, conciso y claro). Detallando en dicha memoria el por qué del uso de una tecnología concreta y cómo hacer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tuning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dicha tecnología.</a:t>
            </a:r>
          </a:p>
          <a:p>
            <a:pPr marL="615950" indent="-171450">
              <a:buSzPct val="70000"/>
              <a:buFont typeface="Arial" panose="020B0604020202020204" pitchFamily="34" charset="0"/>
              <a:buChar char="•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15950" indent="-171450">
              <a:buSzPct val="70000"/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El código fuente del proyecto</a:t>
            </a:r>
          </a:p>
          <a:p>
            <a:pPr marL="615950" indent="-171450">
              <a:buSzPct val="70000"/>
              <a:buFont typeface="Arial" panose="020B0604020202020204" pitchFamily="34" charset="0"/>
              <a:buChar char="•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15950" indent="-171450">
              <a:buSzPct val="70000"/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Prototipo: Demo en la que se demuestre el funcionamiento del proyecto presentado</a:t>
            </a:r>
          </a:p>
          <a:p>
            <a:pPr marL="615950" indent="-171450">
              <a:buSzPct val="70000"/>
              <a:buFont typeface="Arial" panose="020B0604020202020204" pitchFamily="34" charset="0"/>
              <a:buChar char="•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615950" indent="-171450">
              <a:buSzPct val="70000"/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Presentación de PowerPoint</a:t>
            </a:r>
          </a:p>
          <a:p>
            <a:pPr marL="444500">
              <a:buSzPct val="70000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4C22817-F5A2-1682-85C6-712403566010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2242655-21F2-D149-F7EC-ED3FEEEFEFF1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17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05044764-5536-5A43-D31F-010480881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D5061985-031E-0781-E5F5-73350DBAB5D7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FBC9793E-3981-7576-F365-CFF22A4767B0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40859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72580B8-54E8-66D9-0A22-DD9467E5FC4E}"/>
              </a:ext>
            </a:extLst>
          </p:cNvPr>
          <p:cNvSpPr/>
          <p:nvPr/>
        </p:nvSpPr>
        <p:spPr>
          <a:xfrm>
            <a:off x="948178" y="4606869"/>
            <a:ext cx="8009644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ct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algn="ctr"/>
            <a:r>
              <a:rPr lang="es-ES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 · SERVICIO DE RECOMENDACIÓN DE PELÍCULAS</a:t>
            </a:r>
          </a:p>
          <a:p>
            <a:pPr algn="ctr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br>
              <a:rPr lang="es-ES" sz="11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s-E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Madrid, 2022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F19E0FC-8786-C8D4-0616-7A93868B5E31}"/>
              </a:ext>
            </a:extLst>
          </p:cNvPr>
          <p:cNvCxnSpPr>
            <a:cxnSpLocks/>
          </p:cNvCxnSpPr>
          <p:nvPr/>
        </p:nvCxnSpPr>
        <p:spPr>
          <a:xfrm>
            <a:off x="3992418" y="5437315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A3653DFC-212E-F038-7514-DE7A52831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933" y="2740466"/>
            <a:ext cx="2760133" cy="137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99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43657" y="638175"/>
            <a:ext cx="800964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0.    Presentación proyecto (Hito 2).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Desarrollar una app de visualización de películas es nuestro PFM. Para ello hemos definido las siguientes criterios como estructura de desarrollo del mismo: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586980" lvl="1" indent="-263682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Servicio: 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 de visualización de películas.</a:t>
            </a:r>
          </a:p>
          <a:p>
            <a:pPr marL="586980" lvl="1" indent="-263682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Empresa: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Cryptofilm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marL="586980" lvl="1" indent="-263682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Equipo de desarrollo: 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4.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El diseño incluye la arquitectura de procesos y sus herramientas, no así el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front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usuarios y desarrolladores.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783AEE3-F8B4-50CC-91E5-8D44E1F4782B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3D432D6-A39B-8D2F-6191-F4D86A7995C5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B4F8EF5F-31C4-7389-EC90-C12F468C2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F2623E57-6952-F4AB-5AAA-0153543BF66F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E86BC503-6521-498F-F6CE-68ADA555AC71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179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A8B5B8E5-0B9A-3D4A-AC6C-99EBEE9040A5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92E0AEE-C849-3F34-AC56-C8E2F624DA96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D30C25E-15A6-A73C-D2D6-0B84F3FAC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EB4EA914-E611-95FB-AC03-5D42745A48DD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C25A857C-CE7A-0F8B-9A44-17B5F74DFD7B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2EEEE2CA-D24B-3081-1CFC-1F6178E1B571}"/>
              </a:ext>
            </a:extLst>
          </p:cNvPr>
          <p:cNvSpPr txBox="1"/>
          <p:nvPr/>
        </p:nvSpPr>
        <p:spPr>
          <a:xfrm>
            <a:off x="1155700" y="642123"/>
            <a:ext cx="8009642" cy="5001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1.    CASO DE USO: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1.1. Estudio de viabilidad. 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898813" lvl="1" indent="-185724">
              <a:buFont typeface="Arial" panose="020B0604020202020204" pitchFamily="34" charset="0"/>
              <a:buChar char="•"/>
            </a:pPr>
            <a:r>
              <a:rPr lang="es-ES" sz="1100" u="sng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Viabilidad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Analizando el auge y dinamismo del mercado de reproducción en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streaming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y el cambio constante en la oferta y subscripción de plataformas de visualización online (VOD), apostamos por el desarrollo de una plataforma VOD de películas donde los usuarios y su red de contactos sea el punto principal de recomendación, comercialización y desarrollo de la herramienta.</a:t>
            </a:r>
          </a:p>
          <a:p>
            <a:pPr marL="898813" lvl="1" indent="-185724">
              <a:buFont typeface="Arial" panose="020B0604020202020204" pitchFamily="34" charset="0"/>
              <a:buChar char="•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898813" lvl="1" indent="-185724">
              <a:buFont typeface="Arial" panose="020B0604020202020204" pitchFamily="34" charset="0"/>
              <a:buChar char="•"/>
            </a:pPr>
            <a:r>
              <a:rPr lang="es-ES" sz="1100" u="sng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Definir interés del proyecto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El interés será comercial y nuestro argumento es la generación de datos (usuarios) de forma independiente para venta de los mismos a grandes plataformas de </a:t>
            </a:r>
            <a:r>
              <a:rPr lang="es-ES" sz="1100" dirty="0" err="1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streaming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La calidad valor del producto del consumidor es nuestro elemento diferenciador.</a:t>
            </a:r>
          </a:p>
          <a:p>
            <a:pPr marL="898813" lvl="1" indent="-185724">
              <a:buFont typeface="Arial" panose="020B0604020202020204" pitchFamily="34" charset="0"/>
              <a:buChar char="•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1170289" lvl="2"/>
            <a:r>
              <a:rPr lang="es-ES" sz="1100" u="sng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Incluye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</a:p>
          <a:p>
            <a:pPr marL="1341739" lvl="2" indent="-171450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Recomendaciones.</a:t>
            </a:r>
          </a:p>
          <a:p>
            <a:pPr marL="1341739" lvl="2" indent="-171450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Comentarios. </a:t>
            </a:r>
          </a:p>
          <a:p>
            <a:pPr marL="1341739" lvl="2" indent="-171450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Ratings. </a:t>
            </a:r>
          </a:p>
          <a:p>
            <a:pPr marL="898813" lvl="1" indent="-185724">
              <a:buFont typeface="Arial" panose="020B0604020202020204" pitchFamily="34" charset="0"/>
              <a:buChar char="•"/>
            </a:pP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1170289" lvl="2"/>
            <a:r>
              <a:rPr lang="es-ES" sz="1100" u="sng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Opciones de subscripción propuestas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</a:p>
          <a:p>
            <a:pPr marL="1356013" lvl="2" indent="-185724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Subscripción mes x usuarios.</a:t>
            </a:r>
          </a:p>
          <a:p>
            <a:pPr marL="1356013" lvl="2" indent="-185724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Pago único plataforma /año.</a:t>
            </a:r>
          </a:p>
          <a:p>
            <a:pPr marL="1170289" lvl="2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1170289" lvl="2"/>
            <a:r>
              <a:rPr lang="es-ES" sz="1100" u="sng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Mercado objetivo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</a:p>
          <a:p>
            <a:pPr marL="1356013" lvl="2" indent="-185724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España y países latinoamericanos.</a:t>
            </a:r>
          </a:p>
          <a:p>
            <a:pPr marL="1170289" lvl="2"/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1170289" lvl="2"/>
            <a:r>
              <a:rPr lang="es-ES" sz="1100" u="sng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Idioma de lanzamiento</a:t>
            </a: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</a:p>
          <a:p>
            <a:pPr marL="1356013" lvl="2" indent="-185724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Español.</a:t>
            </a:r>
          </a:p>
        </p:txBody>
      </p:sp>
    </p:spTree>
    <p:extLst>
      <p:ext uri="{BB962C8B-B14F-4D97-AF65-F5344CB8AC3E}">
        <p14:creationId xmlns:p14="http://schemas.microsoft.com/office/powerpoint/2010/main" val="2959398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A8B5B8E5-0B9A-3D4A-AC6C-99EBEE9040A5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92E0AEE-C849-3F34-AC56-C8E2F624DA96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D30C25E-15A6-A73C-D2D6-0B84F3FAC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EB4EA914-E611-95FB-AC03-5D42745A48DD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C25A857C-CE7A-0F8B-9A44-17B5F74DFD7B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A914ADD7-5DD4-2B71-4969-9B4DD9817E52}"/>
              </a:ext>
            </a:extLst>
          </p:cNvPr>
          <p:cNvSpPr txBox="1"/>
          <p:nvPr/>
        </p:nvSpPr>
        <p:spPr>
          <a:xfrm>
            <a:off x="1155700" y="642123"/>
            <a:ext cx="80096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1.    CASO DE USO: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1.2. Explicación de los gastos previstos.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898813" lvl="1" indent="-185724"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Ir al convenio</a:t>
            </a:r>
          </a:p>
        </p:txBody>
      </p:sp>
      <p:graphicFrame>
        <p:nvGraphicFramePr>
          <p:cNvPr id="10" name="Tabla 8">
            <a:extLst>
              <a:ext uri="{FF2B5EF4-FFF2-40B4-BE49-F238E27FC236}">
                <a16:creationId xmlns:a16="http://schemas.microsoft.com/office/drawing/2014/main" id="{56DA62B1-07B5-C3CE-B3A3-3585225854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887632"/>
              </p:ext>
            </p:extLst>
          </p:nvPr>
        </p:nvGraphicFramePr>
        <p:xfrm>
          <a:off x="1915402" y="1871071"/>
          <a:ext cx="6939159" cy="23382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9479">
                  <a:extLst>
                    <a:ext uri="{9D8B030D-6E8A-4147-A177-3AD203B41FA5}">
                      <a16:colId xmlns:a16="http://schemas.microsoft.com/office/drawing/2014/main" val="146847745"/>
                    </a:ext>
                  </a:extLst>
                </a:gridCol>
                <a:gridCol w="976964">
                  <a:extLst>
                    <a:ext uri="{9D8B030D-6E8A-4147-A177-3AD203B41FA5}">
                      <a16:colId xmlns:a16="http://schemas.microsoft.com/office/drawing/2014/main" val="540438566"/>
                    </a:ext>
                  </a:extLst>
                </a:gridCol>
                <a:gridCol w="814060">
                  <a:extLst>
                    <a:ext uri="{9D8B030D-6E8A-4147-A177-3AD203B41FA5}">
                      <a16:colId xmlns:a16="http://schemas.microsoft.com/office/drawing/2014/main" val="2638316506"/>
                    </a:ext>
                  </a:extLst>
                </a:gridCol>
                <a:gridCol w="798022">
                  <a:extLst>
                    <a:ext uri="{9D8B030D-6E8A-4147-A177-3AD203B41FA5}">
                      <a16:colId xmlns:a16="http://schemas.microsoft.com/office/drawing/2014/main" val="3066315960"/>
                    </a:ext>
                  </a:extLst>
                </a:gridCol>
                <a:gridCol w="2370634">
                  <a:extLst>
                    <a:ext uri="{9D8B030D-6E8A-4147-A177-3AD203B41FA5}">
                      <a16:colId xmlns:a16="http://schemas.microsoft.com/office/drawing/2014/main" val="444090562"/>
                    </a:ext>
                  </a:extLst>
                </a:gridCol>
              </a:tblGrid>
              <a:tr h="316409">
                <a:tc>
                  <a:txBody>
                    <a:bodyPr/>
                    <a:lstStyle/>
                    <a:p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Costes</a:t>
                      </a:r>
                    </a:p>
                  </a:txBody>
                  <a:tcPr marL="132081" marR="132081" marT="66040" marB="66040">
                    <a:solidFill>
                      <a:srgbClr val="E5008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Dedicación (Horas)</a:t>
                      </a:r>
                    </a:p>
                  </a:txBody>
                  <a:tcPr marL="132081" marR="132081" marT="66040" marB="66040">
                    <a:solidFill>
                      <a:srgbClr val="E5008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b="0" dirty="0" err="1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Udad</a:t>
                      </a:r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 por hora</a:t>
                      </a:r>
                    </a:p>
                  </a:txBody>
                  <a:tcPr marL="132081" marR="132081" marT="66040" marB="66040">
                    <a:solidFill>
                      <a:srgbClr val="E5008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Coste total</a:t>
                      </a:r>
                    </a:p>
                  </a:txBody>
                  <a:tcPr marL="132081" marR="132081" marT="66040" marB="66040">
                    <a:solidFill>
                      <a:srgbClr val="E5008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b="0" dirty="0"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Valor</a:t>
                      </a:r>
                    </a:p>
                  </a:txBody>
                  <a:tcPr marL="132081" marR="132081" marT="66040" marB="66040">
                    <a:solidFill>
                      <a:srgbClr val="E50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132081"/>
                  </a:ext>
                </a:extLst>
              </a:tr>
              <a:tr h="202914">
                <a:tc>
                  <a:txBody>
                    <a:bodyPr/>
                    <a:lstStyle/>
                    <a:p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Recursos (ir al convenio)</a:t>
                      </a:r>
                    </a:p>
                  </a:txBody>
                  <a:tcPr marL="132081" marR="132081" marT="66040" marB="66040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900" b="1" dirty="0">
                        <a:solidFill>
                          <a:srgbClr val="E50082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…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1726833"/>
                  </a:ext>
                </a:extLst>
              </a:tr>
              <a:tr h="202914">
                <a:tc>
                  <a:txBody>
                    <a:bodyPr/>
                    <a:lstStyle/>
                    <a:p>
                      <a:pPr algn="r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…</a:t>
                      </a:r>
                    </a:p>
                  </a:txBody>
                  <a:tcPr marL="132081" marR="132081" marT="66040" marB="66040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…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058525"/>
                  </a:ext>
                </a:extLst>
              </a:tr>
              <a:tr h="202914">
                <a:tc>
                  <a:txBody>
                    <a:bodyPr/>
                    <a:lstStyle/>
                    <a:p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Material</a:t>
                      </a:r>
                    </a:p>
                  </a:txBody>
                  <a:tcPr marL="132081" marR="132081" marT="66040" marB="66040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900" b="1" dirty="0">
                        <a:solidFill>
                          <a:srgbClr val="E50082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…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14952"/>
                  </a:ext>
                </a:extLst>
              </a:tr>
              <a:tr h="316409">
                <a:tc>
                  <a:txBody>
                    <a:bodyPr/>
                    <a:lstStyle/>
                    <a:p>
                      <a:pPr algn="r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PC, Herramientas, Softwares</a:t>
                      </a:r>
                    </a:p>
                  </a:txBody>
                  <a:tcPr marL="132081" marR="132081" marT="66040" marB="66040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…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163819"/>
                  </a:ext>
                </a:extLst>
              </a:tr>
              <a:tr h="202914">
                <a:tc>
                  <a:txBody>
                    <a:bodyPr/>
                    <a:lstStyle/>
                    <a:p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Otros</a:t>
                      </a:r>
                    </a:p>
                  </a:txBody>
                  <a:tcPr marL="132081" marR="132081" marT="66040" marB="66040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900" b="1" dirty="0">
                        <a:solidFill>
                          <a:srgbClr val="E50082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…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929254"/>
                  </a:ext>
                </a:extLst>
              </a:tr>
              <a:tr h="202914">
                <a:tc>
                  <a:txBody>
                    <a:bodyPr/>
                    <a:lstStyle/>
                    <a:p>
                      <a:pPr algn="r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Almacenamiento, etc</a:t>
                      </a:r>
                    </a:p>
                  </a:txBody>
                  <a:tcPr marL="132081" marR="132081" marT="66040" marB="66040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900" dirty="0">
                        <a:solidFill>
                          <a:srgbClr val="747474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900" dirty="0">
                          <a:solidFill>
                            <a:srgbClr val="747474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…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069465"/>
                  </a:ext>
                </a:extLst>
              </a:tr>
              <a:tr h="202914">
                <a:tc>
                  <a:txBody>
                    <a:bodyPr/>
                    <a:lstStyle/>
                    <a:p>
                      <a:pPr algn="r"/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TOTAL</a:t>
                      </a:r>
                    </a:p>
                  </a:txBody>
                  <a:tcPr marL="132081" marR="132081" marT="66040" marB="66040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" sz="900" b="1" dirty="0">
                        <a:solidFill>
                          <a:srgbClr val="E50082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900" b="1" dirty="0">
                          <a:solidFill>
                            <a:srgbClr val="E50082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0,00 €</a:t>
                      </a: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900" b="1" dirty="0">
                        <a:solidFill>
                          <a:srgbClr val="E50082"/>
                        </a:solidFill>
                        <a:latin typeface="Verdana" panose="020B060403050404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132081" marR="132081" marT="66040" marB="6604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0958491"/>
                  </a:ext>
                </a:extLst>
              </a:tr>
            </a:tbl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1657D20A-F6E4-3273-0B6F-37A3F48B62A7}"/>
              </a:ext>
            </a:extLst>
          </p:cNvPr>
          <p:cNvSpPr txBox="1"/>
          <p:nvPr/>
        </p:nvSpPr>
        <p:spPr>
          <a:xfrm rot="19238589">
            <a:off x="4101674" y="2920099"/>
            <a:ext cx="21162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b="1" dirty="0">
                <a:solidFill>
                  <a:srgbClr val="FF0000"/>
                </a:solidFill>
              </a:rPr>
              <a:t>PENDIENTE</a:t>
            </a:r>
          </a:p>
        </p:txBody>
      </p:sp>
    </p:spTree>
    <p:extLst>
      <p:ext uri="{BB962C8B-B14F-4D97-AF65-F5344CB8AC3E}">
        <p14:creationId xmlns:p14="http://schemas.microsoft.com/office/powerpoint/2010/main" val="3515715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55700" y="646065"/>
            <a:ext cx="80096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    Arquitectura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2.1. Diagrama de arquitectura: General. 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003ADFD8-183F-2280-C9AB-D9A0F3C95DD6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D2D2E41-5818-4711-F666-F1E07BDC4ADA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5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821CAE46-A24A-E69F-1AE3-FEE10BE2A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AB4D1439-AB6C-937C-8246-AA0013DC94A6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614951E5-056E-E79D-DE24-79C9790DDAED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10">
            <a:extLst>
              <a:ext uri="{FF2B5EF4-FFF2-40B4-BE49-F238E27FC236}">
                <a16:creationId xmlns:a16="http://schemas.microsoft.com/office/drawing/2014/main" id="{AE2D8B1B-1DB3-BC6F-2F97-AD0454BF59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0" t="12462" r="77204" b="52741"/>
          <a:stretch/>
        </p:blipFill>
        <p:spPr>
          <a:xfrm>
            <a:off x="1220205" y="1630899"/>
            <a:ext cx="7856546" cy="4588125"/>
          </a:xfrm>
          <a:prstGeom prst="rect">
            <a:avLst/>
          </a:prstGeom>
        </p:spPr>
      </p:pic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F8A94B33-5350-FDFF-9802-275D82BF08F3}"/>
              </a:ext>
            </a:extLst>
          </p:cNvPr>
          <p:cNvCxnSpPr/>
          <p:nvPr/>
        </p:nvCxnSpPr>
        <p:spPr>
          <a:xfrm flipV="1">
            <a:off x="3751729" y="4222376"/>
            <a:ext cx="1311089" cy="1129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1CC1757F-598D-07C9-BFD6-EF44F7C1C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6776" y="4681482"/>
            <a:ext cx="760225" cy="409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7968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55700" y="646065"/>
            <a:ext cx="80096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    Arquitectura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2.1. Diagrama de arquitectura: Ingesta de datos. 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003ADFD8-183F-2280-C9AB-D9A0F3C95DD6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D2D2E41-5818-4711-F666-F1E07BDC4ADA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821CAE46-A24A-E69F-1AE3-FEE10BE2A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AB4D1439-AB6C-937C-8246-AA0013DC94A6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614951E5-056E-E79D-DE24-79C9790DDAED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n 12">
            <a:extLst>
              <a:ext uri="{FF2B5EF4-FFF2-40B4-BE49-F238E27FC236}">
                <a16:creationId xmlns:a16="http://schemas.microsoft.com/office/drawing/2014/main" id="{7241E996-9FFB-F316-6410-C6268A022E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002" t="12288" r="57032" b="55136"/>
          <a:stretch/>
        </p:blipFill>
        <p:spPr>
          <a:xfrm>
            <a:off x="2909052" y="1480857"/>
            <a:ext cx="4087895" cy="471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436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55700" y="646065"/>
            <a:ext cx="80096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    Arquitectura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2.1. Diagrama de arquitectura: Data Lake / Procesamiento. 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003ADFD8-183F-2280-C9AB-D9A0F3C95DD6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D2D2E41-5818-4711-F666-F1E07BDC4ADA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7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821CAE46-A24A-E69F-1AE3-FEE10BE2A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AB4D1439-AB6C-937C-8246-AA0013DC94A6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614951E5-056E-E79D-DE24-79C9790DDAED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n 8">
            <a:extLst>
              <a:ext uri="{FF2B5EF4-FFF2-40B4-BE49-F238E27FC236}">
                <a16:creationId xmlns:a16="http://schemas.microsoft.com/office/drawing/2014/main" id="{B802568D-AA81-07CA-3B12-2CBB359830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31" t="70012" r="58329" b="13779"/>
          <a:stretch/>
        </p:blipFill>
        <p:spPr>
          <a:xfrm>
            <a:off x="2107977" y="1726710"/>
            <a:ext cx="6081002" cy="411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476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38D128-03B2-6405-B043-8698C0A5AB7E}"/>
              </a:ext>
            </a:extLst>
          </p:cNvPr>
          <p:cNvSpPr txBox="1"/>
          <p:nvPr/>
        </p:nvSpPr>
        <p:spPr>
          <a:xfrm>
            <a:off x="1155700" y="646065"/>
            <a:ext cx="80096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b="1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    Arquitectura</a:t>
            </a: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2.1. Diagrama de arquitectura: Sistema de recomendación / Machine </a:t>
            </a:r>
            <a:r>
              <a:rPr lang="es-ES" sz="1100" dirty="0" err="1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Learning</a:t>
            </a:r>
            <a:r>
              <a:rPr lang="es-ES" sz="1100" dirty="0">
                <a:solidFill>
                  <a:srgbClr val="E5008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</a:t>
            </a: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79583" indent="-451701"/>
            <a:endParaRPr lang="es-ES" sz="11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003ADFD8-183F-2280-C9AB-D9A0F3C95DD6}"/>
              </a:ext>
            </a:extLst>
          </p:cNvPr>
          <p:cNvSpPr/>
          <p:nvPr/>
        </p:nvSpPr>
        <p:spPr>
          <a:xfrm>
            <a:off x="1154994" y="190104"/>
            <a:ext cx="800964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Proyecto final de Máster</a:t>
            </a:r>
          </a:p>
          <a:p>
            <a:pPr algn="r"/>
            <a:r>
              <a:rPr lang="es-ES" sz="1100" b="1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STARTUP CRYPTOFILM</a:t>
            </a:r>
            <a:endParaRPr lang="es-ES" sz="1100" dirty="0">
              <a:solidFill>
                <a:srgbClr val="747474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D2D2E41-5818-4711-F666-F1E07BDC4ADA}"/>
              </a:ext>
            </a:extLst>
          </p:cNvPr>
          <p:cNvSpPr/>
          <p:nvPr/>
        </p:nvSpPr>
        <p:spPr>
          <a:xfrm>
            <a:off x="1155697" y="6497562"/>
            <a:ext cx="8009644" cy="270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S" sz="1100" dirty="0">
                <a:solidFill>
                  <a:srgbClr val="747474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8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821CAE46-A24A-E69F-1AE3-FEE10BE2A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6469047"/>
            <a:ext cx="1692532" cy="334886"/>
          </a:xfrm>
          <a:prstGeom prst="rect">
            <a:avLst/>
          </a:prstGeom>
        </p:spPr>
      </p:pic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AB4D1439-AB6C-937C-8246-AA0013DC94A6}"/>
              </a:ext>
            </a:extLst>
          </p:cNvPr>
          <p:cNvCxnSpPr>
            <a:cxnSpLocks/>
          </p:cNvCxnSpPr>
          <p:nvPr/>
        </p:nvCxnSpPr>
        <p:spPr>
          <a:xfrm>
            <a:off x="7155588" y="638976"/>
            <a:ext cx="1921163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614951E5-056E-E79D-DE24-79C9790DDAED}"/>
              </a:ext>
            </a:extLst>
          </p:cNvPr>
          <p:cNvCxnSpPr>
            <a:cxnSpLocks/>
          </p:cNvCxnSpPr>
          <p:nvPr/>
        </p:nvCxnSpPr>
        <p:spPr>
          <a:xfrm>
            <a:off x="1220205" y="6396038"/>
            <a:ext cx="7856546" cy="0"/>
          </a:xfrm>
          <a:prstGeom prst="line">
            <a:avLst/>
          </a:prstGeom>
          <a:ln>
            <a:solidFill>
              <a:srgbClr val="E500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n 8">
            <a:extLst>
              <a:ext uri="{FF2B5EF4-FFF2-40B4-BE49-F238E27FC236}">
                <a16:creationId xmlns:a16="http://schemas.microsoft.com/office/drawing/2014/main" id="{B9730A5E-4856-D952-5101-126AB94BA9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42" t="15816" r="31091" b="63274"/>
          <a:stretch/>
        </p:blipFill>
        <p:spPr>
          <a:xfrm>
            <a:off x="1741128" y="1676400"/>
            <a:ext cx="6894822" cy="407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0968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</TotalTime>
  <Words>1888</Words>
  <Application>Microsoft Macintosh PowerPoint</Application>
  <PresentationFormat>A4 (210 x 297 mm)</PresentationFormat>
  <Paragraphs>448</Paragraphs>
  <Slides>22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Verdana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Karell Rodriguez</dc:creator>
  <cp:keywords/>
  <dc:description/>
  <cp:lastModifiedBy>Karell Rodriguez</cp:lastModifiedBy>
  <cp:revision>17</cp:revision>
  <dcterms:created xsi:type="dcterms:W3CDTF">2022-04-21T15:02:25Z</dcterms:created>
  <dcterms:modified xsi:type="dcterms:W3CDTF">2022-04-30T10:13:43Z</dcterms:modified>
  <cp:category/>
</cp:coreProperties>
</file>

<file path=docProps/thumbnail.jpeg>
</file>